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28"/>
  </p:notesMasterIdLst>
  <p:sldIdLst>
    <p:sldId id="256" r:id="rId2"/>
    <p:sldId id="331" r:id="rId3"/>
    <p:sldId id="332" r:id="rId4"/>
    <p:sldId id="333" r:id="rId5"/>
    <p:sldId id="334" r:id="rId6"/>
    <p:sldId id="336" r:id="rId7"/>
    <p:sldId id="338" r:id="rId8"/>
    <p:sldId id="335" r:id="rId9"/>
    <p:sldId id="337" r:id="rId10"/>
    <p:sldId id="339" r:id="rId11"/>
    <p:sldId id="382" r:id="rId12"/>
    <p:sldId id="353" r:id="rId13"/>
    <p:sldId id="342" r:id="rId14"/>
    <p:sldId id="346" r:id="rId15"/>
    <p:sldId id="347" r:id="rId16"/>
    <p:sldId id="378" r:id="rId17"/>
    <p:sldId id="381" r:id="rId18"/>
    <p:sldId id="344" r:id="rId19"/>
    <p:sldId id="345" r:id="rId20"/>
    <p:sldId id="350" r:id="rId21"/>
    <p:sldId id="348" r:id="rId22"/>
    <p:sldId id="349" r:id="rId23"/>
    <p:sldId id="351" r:id="rId24"/>
    <p:sldId id="352" r:id="rId25"/>
    <p:sldId id="383" r:id="rId26"/>
    <p:sldId id="303" r:id="rId27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31550"/>
    <a:srgbClr val="F9253E"/>
    <a:srgbClr val="2C2F6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Střední styl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3" d="100"/>
          <a:sy n="63" d="100"/>
        </p:scale>
        <p:origin x="80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chartUserShapes" Target="../drawings/drawing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6.456641322970616E-2"/>
          <c:y val="4.6343605630740803E-2"/>
          <c:w val="0.91898888702849857"/>
          <c:h val="0.8495846513397467"/>
        </c:manualLayout>
      </c:layout>
      <c:lineChart>
        <c:grouping val="standard"/>
        <c:varyColors val="0"/>
        <c:ser>
          <c:idx val="0"/>
          <c:order val="0"/>
          <c:tx>
            <c:strRef>
              <c:f>List1!$B$1</c:f>
              <c:strCache>
                <c:ptCount val="1"/>
                <c:pt idx="0">
                  <c:v>Řada 1</c:v>
                </c:pt>
              </c:strCache>
            </c:strRef>
          </c:tx>
          <c:spPr>
            <a:ln w="22225" cap="rnd" cmpd="sng" algn="ctr">
              <a:solidFill>
                <a:schemeClr val="accent1"/>
              </a:solidFill>
              <a:round/>
            </a:ln>
            <a:effectLst/>
          </c:spPr>
          <c:marker>
            <c:symbol val="x"/>
            <c:size val="5"/>
            <c:spPr>
              <a:solidFill>
                <a:schemeClr val="bg1"/>
              </a:solidFill>
              <a:ln w="25400" cap="flat" cmpd="sng" algn="ctr">
                <a:solidFill>
                  <a:schemeClr val="tx2"/>
                </a:solidFill>
                <a:round/>
              </a:ln>
              <a:effectLst/>
            </c:spPr>
          </c:marker>
          <c:dLbls>
            <c:delete val="1"/>
          </c:dLbls>
          <c:cat>
            <c:numRef>
              <c:f>List1!$A$2:$A$53</c:f>
              <c:numCache>
                <c:formatCode>General</c:formatCode>
                <c:ptCount val="52"/>
                <c:pt idx="0">
                  <c:v>1973</c:v>
                </c:pt>
                <c:pt idx="1">
                  <c:v>1974</c:v>
                </c:pt>
                <c:pt idx="2">
                  <c:v>1975</c:v>
                </c:pt>
                <c:pt idx="3">
                  <c:v>1976</c:v>
                </c:pt>
                <c:pt idx="4">
                  <c:v>1977</c:v>
                </c:pt>
                <c:pt idx="5">
                  <c:v>1978</c:v>
                </c:pt>
                <c:pt idx="6">
                  <c:v>1979</c:v>
                </c:pt>
                <c:pt idx="7">
                  <c:v>1980</c:v>
                </c:pt>
                <c:pt idx="8">
                  <c:v>1981</c:v>
                </c:pt>
                <c:pt idx="9">
                  <c:v>1982</c:v>
                </c:pt>
                <c:pt idx="10">
                  <c:v>1983</c:v>
                </c:pt>
                <c:pt idx="11">
                  <c:v>1984</c:v>
                </c:pt>
                <c:pt idx="12">
                  <c:v>1985</c:v>
                </c:pt>
                <c:pt idx="13">
                  <c:v>1986</c:v>
                </c:pt>
                <c:pt idx="14">
                  <c:v>1987</c:v>
                </c:pt>
                <c:pt idx="15">
                  <c:v>1988</c:v>
                </c:pt>
                <c:pt idx="16">
                  <c:v>1989</c:v>
                </c:pt>
                <c:pt idx="17">
                  <c:v>1990</c:v>
                </c:pt>
                <c:pt idx="18">
                  <c:v>1991</c:v>
                </c:pt>
                <c:pt idx="19">
                  <c:v>1992</c:v>
                </c:pt>
                <c:pt idx="20">
                  <c:v>1993</c:v>
                </c:pt>
                <c:pt idx="21">
                  <c:v>1994</c:v>
                </c:pt>
                <c:pt idx="22">
                  <c:v>1995</c:v>
                </c:pt>
                <c:pt idx="23">
                  <c:v>1996</c:v>
                </c:pt>
                <c:pt idx="24">
                  <c:v>1997</c:v>
                </c:pt>
                <c:pt idx="25">
                  <c:v>1998</c:v>
                </c:pt>
                <c:pt idx="26">
                  <c:v>1999</c:v>
                </c:pt>
                <c:pt idx="27">
                  <c:v>2000</c:v>
                </c:pt>
                <c:pt idx="28">
                  <c:v>2001</c:v>
                </c:pt>
                <c:pt idx="29">
                  <c:v>2002</c:v>
                </c:pt>
                <c:pt idx="30">
                  <c:v>2003</c:v>
                </c:pt>
                <c:pt idx="31">
                  <c:v>2004</c:v>
                </c:pt>
                <c:pt idx="32">
                  <c:v>2005</c:v>
                </c:pt>
                <c:pt idx="33">
                  <c:v>2006</c:v>
                </c:pt>
                <c:pt idx="34">
                  <c:v>2007</c:v>
                </c:pt>
                <c:pt idx="35">
                  <c:v>2008</c:v>
                </c:pt>
                <c:pt idx="36">
                  <c:v>2009</c:v>
                </c:pt>
                <c:pt idx="37">
                  <c:v>2010</c:v>
                </c:pt>
                <c:pt idx="38">
                  <c:v>2011</c:v>
                </c:pt>
                <c:pt idx="39">
                  <c:v>2012</c:v>
                </c:pt>
                <c:pt idx="40">
                  <c:v>2013</c:v>
                </c:pt>
                <c:pt idx="41">
                  <c:v>2014</c:v>
                </c:pt>
                <c:pt idx="42">
                  <c:v>2015</c:v>
                </c:pt>
                <c:pt idx="43">
                  <c:v>2016</c:v>
                </c:pt>
                <c:pt idx="44">
                  <c:v>2017</c:v>
                </c:pt>
                <c:pt idx="45">
                  <c:v>2018</c:v>
                </c:pt>
                <c:pt idx="46">
                  <c:v>2019</c:v>
                </c:pt>
                <c:pt idx="47">
                  <c:v>2020</c:v>
                </c:pt>
                <c:pt idx="48">
                  <c:v>2021</c:v>
                </c:pt>
                <c:pt idx="49">
                  <c:v>2022</c:v>
                </c:pt>
                <c:pt idx="50">
                  <c:v>2023</c:v>
                </c:pt>
                <c:pt idx="51">
                  <c:v>2024</c:v>
                </c:pt>
              </c:numCache>
            </c:numRef>
          </c:cat>
          <c:val>
            <c:numRef>
              <c:f>List1!$B$2:$B$53</c:f>
              <c:numCache>
                <c:formatCode>General</c:formatCode>
                <c:ptCount val="52"/>
                <c:pt idx="0">
                  <c:v>9762</c:v>
                </c:pt>
                <c:pt idx="1">
                  <c:v>10540</c:v>
                </c:pt>
                <c:pt idx="2">
                  <c:v>10183</c:v>
                </c:pt>
                <c:pt idx="3">
                  <c:v>10064</c:v>
                </c:pt>
                <c:pt idx="4">
                  <c:v>9709</c:v>
                </c:pt>
                <c:pt idx="5">
                  <c:v>9510</c:v>
                </c:pt>
                <c:pt idx="6">
                  <c:v>9044</c:v>
                </c:pt>
                <c:pt idx="7">
                  <c:v>8068</c:v>
                </c:pt>
                <c:pt idx="8">
                  <c:v>7419</c:v>
                </c:pt>
                <c:pt idx="9">
                  <c:v>7340</c:v>
                </c:pt>
                <c:pt idx="10">
                  <c:v>7155</c:v>
                </c:pt>
                <c:pt idx="11">
                  <c:v>7183</c:v>
                </c:pt>
                <c:pt idx="12">
                  <c:v>7312</c:v>
                </c:pt>
                <c:pt idx="13">
                  <c:v>7009</c:v>
                </c:pt>
                <c:pt idx="14">
                  <c:v>6963</c:v>
                </c:pt>
                <c:pt idx="15">
                  <c:v>6958</c:v>
                </c:pt>
                <c:pt idx="16">
                  <c:v>6894</c:v>
                </c:pt>
                <c:pt idx="17">
                  <c:v>6838</c:v>
                </c:pt>
                <c:pt idx="18" formatCode="#,##0">
                  <c:v>7072</c:v>
                </c:pt>
                <c:pt idx="19" formatCode="#,##0">
                  <c:v>6645</c:v>
                </c:pt>
                <c:pt idx="20" formatCode="#,##0">
                  <c:v>6582</c:v>
                </c:pt>
                <c:pt idx="21" formatCode="#,##0">
                  <c:v>5747</c:v>
                </c:pt>
                <c:pt idx="22" formatCode="#,##0">
                  <c:v>5230</c:v>
                </c:pt>
                <c:pt idx="23" formatCode="#,##0">
                  <c:v>5019</c:v>
                </c:pt>
                <c:pt idx="24" formatCode="#,##0">
                  <c:v>5021</c:v>
                </c:pt>
                <c:pt idx="25" formatCode="#,##0">
                  <c:v>4989</c:v>
                </c:pt>
                <c:pt idx="26" formatCode="#,##0">
                  <c:v>4966</c:v>
                </c:pt>
                <c:pt idx="27" formatCode="#,##0">
                  <c:v>4969</c:v>
                </c:pt>
                <c:pt idx="28" formatCode="#,##0">
                  <c:v>4954</c:v>
                </c:pt>
                <c:pt idx="29" formatCode="#,##0">
                  <c:v>4946</c:v>
                </c:pt>
                <c:pt idx="30" formatCode="#,##0">
                  <c:v>5093</c:v>
                </c:pt>
                <c:pt idx="31" formatCode="#,##0">
                  <c:v>5190</c:v>
                </c:pt>
                <c:pt idx="32" formatCode="#,##0">
                  <c:v>5405</c:v>
                </c:pt>
                <c:pt idx="33" formatCode="#,##0">
                  <c:v>5491</c:v>
                </c:pt>
                <c:pt idx="34" formatCode="#,##0">
                  <c:v>6122</c:v>
                </c:pt>
                <c:pt idx="35" formatCode="#,##0">
                  <c:v>6254</c:v>
                </c:pt>
                <c:pt idx="36" formatCode="#,##0">
                  <c:v>6261</c:v>
                </c:pt>
                <c:pt idx="37" formatCode="#,##0">
                  <c:v>6021</c:v>
                </c:pt>
                <c:pt idx="38" formatCode="#,##0">
                  <c:v>5437</c:v>
                </c:pt>
                <c:pt idx="39" formatCode="#,##0">
                  <c:v>5467</c:v>
                </c:pt>
                <c:pt idx="40" formatCode="#,##0">
                  <c:v>5451</c:v>
                </c:pt>
                <c:pt idx="41" formatCode="#,##0">
                  <c:v>5518</c:v>
                </c:pt>
                <c:pt idx="42" formatCode="#,##0">
                  <c:v>5582</c:v>
                </c:pt>
                <c:pt idx="43" formatCode="#,##0">
                  <c:v>5616</c:v>
                </c:pt>
                <c:pt idx="44" formatCode="#,##0">
                  <c:v>5702</c:v>
                </c:pt>
                <c:pt idx="45" formatCode="#,##0">
                  <c:v>5677</c:v>
                </c:pt>
                <c:pt idx="46" formatCode="#,##0">
                  <c:v>5504</c:v>
                </c:pt>
                <c:pt idx="47" formatCode="#,##0">
                  <c:v>5526</c:v>
                </c:pt>
                <c:pt idx="48" formatCode="#,##0">
                  <c:v>5537</c:v>
                </c:pt>
                <c:pt idx="49">
                  <c:v>4993</c:v>
                </c:pt>
                <c:pt idx="50">
                  <c:v>4549</c:v>
                </c:pt>
                <c:pt idx="51">
                  <c:v>4142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7ED3-485C-B20F-215E59FDF5DB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dropLines>
          <c:spPr>
            <a:ln w="9525" cap="flat" cmpd="sng" algn="ctr">
              <a:solidFill>
                <a:schemeClr val="dk1">
                  <a:lumMod val="35000"/>
                  <a:lumOff val="65000"/>
                  <a:alpha val="33000"/>
                </a:schemeClr>
              </a:solidFill>
              <a:round/>
            </a:ln>
            <a:effectLst/>
          </c:spPr>
        </c:dropLines>
        <c:marker val="1"/>
        <c:smooth val="0"/>
        <c:axId val="468764144"/>
        <c:axId val="447894592"/>
      </c:lineChart>
      <c:catAx>
        <c:axId val="46876414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dk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spc="20" baseline="0">
                <a:solidFill>
                  <a:schemeClr val="dk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447894592"/>
        <c:crosses val="autoZero"/>
        <c:auto val="1"/>
        <c:lblAlgn val="ctr"/>
        <c:lblOffset val="100"/>
        <c:noMultiLvlLbl val="0"/>
      </c:catAx>
      <c:valAx>
        <c:axId val="447894592"/>
        <c:scaling>
          <c:orientation val="minMax"/>
          <c:min val="2000"/>
        </c:scaling>
        <c:delete val="0"/>
        <c:axPos val="l"/>
        <c:majorGridlines>
          <c:spPr>
            <a:ln>
              <a:solidFill>
                <a:schemeClr val="dk1">
                  <a:lumMod val="15000"/>
                  <a:lumOff val="85000"/>
                </a:schemeClr>
              </a:solidFill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spc="20" baseline="0">
                <a:solidFill>
                  <a:schemeClr val="dk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468764144"/>
        <c:crosses val="autoZero"/>
        <c:crossBetween val="between"/>
      </c:valAx>
      <c:spPr>
        <a:gradFill>
          <a:gsLst>
            <a:gs pos="100000">
              <a:schemeClr val="lt1">
                <a:lumMod val="95000"/>
              </a:schemeClr>
            </a:gs>
            <a:gs pos="0">
              <a:schemeClr val="lt1"/>
            </a:gs>
          </a:gsLst>
          <a:lin ang="5400000" scaled="0"/>
        </a:gradFill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lt1"/>
    </a:solidFill>
    <a:ln>
      <a:noFill/>
    </a:ln>
    <a:effectLst/>
  </c:spPr>
  <c:txPr>
    <a:bodyPr/>
    <a:lstStyle/>
    <a:p>
      <a:pPr>
        <a:defRPr/>
      </a:pPr>
      <a:endParaRPr lang="cs-CZ"/>
    </a:p>
  </c:txPr>
  <c:externalData r:id="rId3">
    <c:autoUpdate val="0"/>
  </c:externalData>
  <c:userShapes r:id="rId4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List1!$B$1</c:f>
              <c:strCache>
                <c:ptCount val="1"/>
                <c:pt idx="0">
                  <c:v>Počty přihlášek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4972-4B61-A5F0-C0855D9AD1E6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4972-4B61-A5F0-C0855D9AD1E6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4972-4B61-A5F0-C0855D9AD1E6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4972-4B61-A5F0-C0855D9AD1E6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4972-4B61-A5F0-C0855D9AD1E6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4972-4B61-A5F0-C0855D9AD1E6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D-4972-4B61-A5F0-C0855D9AD1E6}"/>
              </c:ext>
            </c:extLst>
          </c:dPt>
          <c:dLbls>
            <c:dLbl>
              <c:idx val="1"/>
              <c:layout>
                <c:manualLayout>
                  <c:x val="-1.5088988928023694E-16"/>
                  <c:y val="7.0358306188924982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4972-4B61-A5F0-C0855D9AD1E6}"/>
                </c:ext>
              </c:extLst>
            </c:dLbl>
            <c:numFmt formatCode="0.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List1!$A$2:$A$8</c:f>
              <c:strCache>
                <c:ptCount val="7"/>
                <c:pt idx="0">
                  <c:v>praktická škola C</c:v>
                </c:pt>
                <c:pt idx="1">
                  <c:v>s výučním listem E</c:v>
                </c:pt>
                <c:pt idx="2">
                  <c:v>s výučním listem H</c:v>
                </c:pt>
                <c:pt idx="3">
                  <c:v>gymnázium čtyřleté K/4</c:v>
                </c:pt>
                <c:pt idx="4">
                  <c:v>lyceum</c:v>
                </c:pt>
                <c:pt idx="5">
                  <c:v>maturitní odborné L/0</c:v>
                </c:pt>
                <c:pt idx="6">
                  <c:v>maturitní M</c:v>
                </c:pt>
              </c:strCache>
            </c:strRef>
          </c:cat>
          <c:val>
            <c:numRef>
              <c:f>List1!$B$2:$B$8</c:f>
              <c:numCache>
                <c:formatCode>General</c:formatCode>
                <c:ptCount val="7"/>
                <c:pt idx="0">
                  <c:v>81</c:v>
                </c:pt>
                <c:pt idx="1">
                  <c:v>707</c:v>
                </c:pt>
                <c:pt idx="2">
                  <c:v>5244</c:v>
                </c:pt>
                <c:pt idx="3">
                  <c:v>1993</c:v>
                </c:pt>
                <c:pt idx="4">
                  <c:v>1190</c:v>
                </c:pt>
                <c:pt idx="5">
                  <c:v>1127</c:v>
                </c:pt>
                <c:pt idx="6">
                  <c:v>8613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4972-4B61-A5F0-C0855D9AD1E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98"/>
      </c:pie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cs-CZ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30">
  <cs:axisTitle>
    <cs:lnRef idx="0"/>
    <cs:fillRef idx="0"/>
    <cs:effectRef idx="0"/>
    <cs:fontRef idx="minor">
      <a:schemeClr val="dk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b="0" kern="1200" spc="20" baseline="0"/>
  </cs:categoryAxis>
  <cs:chartArea mods="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>
  <cs:dataPoint3D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 cmpd="sng" algn="ctr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 cap="flat" cmpd="sng" algn="ctr">
        <a:solidFill>
          <a:schemeClr val="phClr"/>
        </a:solidFill>
        <a:round/>
      </a:ln>
    </cs:spPr>
  </cs:dataPointMarker>
  <cs:dataPointMarkerLayout symbol="circle" size="4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>
        <a:solidFill>
          <a:schemeClr val="dk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  <a:alpha val="33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>
        <a:solidFill>
          <a:schemeClr val="dk1">
            <a:lumMod val="15000"/>
            <a:lumOff val="85000"/>
          </a:schemeClr>
        </a:solidFill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dk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dk1"/>
    </cs:fontRef>
    <cs:spPr>
      <a:gradFill>
        <a:gsLst>
          <a:gs pos="100000">
            <a:schemeClr val="lt1">
              <a:lumMod val="95000"/>
            </a:schemeClr>
          </a:gs>
          <a:gs pos="0">
            <a:schemeClr val="lt1"/>
          </a:gs>
        </a:gsLst>
        <a:lin ang="5400000" scaled="0"/>
      </a:gradFill>
    </cs:spPr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dk1">
        <a:lumMod val="50000"/>
        <a:lumOff val="50000"/>
      </a:schemeClr>
    </cs:fontRef>
    <cs:defRPr sz="1862" kern="1200" cap="none" spc="2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 spc="20" baseline="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0.64553</cdr:x>
      <cdr:y>0.11782</cdr:y>
    </cdr:from>
    <cdr:to>
      <cdr:x>0.80817</cdr:x>
      <cdr:y>0.22736</cdr:y>
    </cdr:to>
    <cdr:sp macro="" textlink="">
      <cdr:nvSpPr>
        <cdr:cNvPr id="3" name="Obdélník 2">
          <a:extLst xmlns:a="http://schemas.openxmlformats.org/drawingml/2006/main">
            <a:ext uri="{FF2B5EF4-FFF2-40B4-BE49-F238E27FC236}">
              <a16:creationId xmlns:a16="http://schemas.microsoft.com/office/drawing/2014/main" id="{75CB89C7-2EC2-4D90-8FF8-0FAAF72A6353}"/>
            </a:ext>
          </a:extLst>
        </cdr:cNvPr>
        <cdr:cNvSpPr/>
      </cdr:nvSpPr>
      <cdr:spPr>
        <a:xfrm xmlns:a="http://schemas.openxmlformats.org/drawingml/2006/main">
          <a:off x="6480968" y="541941"/>
          <a:ext cx="1632855" cy="503853"/>
        </a:xfrm>
        <a:prstGeom xmlns:a="http://schemas.openxmlformats.org/drawingml/2006/main" prst="rect">
          <a:avLst/>
        </a:prstGeom>
      </cdr:spPr>
      <cdr:style>
        <a:lnRef xmlns:a="http://schemas.openxmlformats.org/drawingml/2006/main" idx="1">
          <a:schemeClr val="accent5"/>
        </a:lnRef>
        <a:fillRef xmlns:a="http://schemas.openxmlformats.org/drawingml/2006/main" idx="2">
          <a:schemeClr val="accent5"/>
        </a:fillRef>
        <a:effectRef xmlns:a="http://schemas.openxmlformats.org/drawingml/2006/main" idx="1">
          <a:schemeClr val="accent5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 rtlCol="0" anchor="ctr"/>
        <a:lstStyle xmlns:a="http://schemas.openxmlformats.org/drawingml/2006/main">
          <a:defPPr>
            <a:defRPr lang="cs-CZ"/>
          </a:defPPr>
          <a:lvl1pPr marL="0" algn="l" defTabSz="914400" rtl="0" eaLnBrk="1" latinLnBrk="0" hangingPunct="1">
            <a:defRPr sz="1800" kern="1200">
              <a:solidFill>
                <a:schemeClr val="dk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dk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dk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dk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dk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dk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dk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dk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dk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cs-CZ" sz="1600" dirty="0"/>
            <a:t>Žáci 1. ročníků SŠ</a:t>
          </a:r>
        </a:p>
      </cdr:txBody>
    </cdr:sp>
  </cdr:relSizeAnchor>
  <cdr:relSizeAnchor xmlns:cdr="http://schemas.openxmlformats.org/drawingml/2006/chartDrawing">
    <cdr:from>
      <cdr:x>0.81697</cdr:x>
      <cdr:y>0.22507</cdr:y>
    </cdr:from>
    <cdr:to>
      <cdr:x>0.97961</cdr:x>
      <cdr:y>0.33461</cdr:y>
    </cdr:to>
    <cdr:sp macro="" textlink="">
      <cdr:nvSpPr>
        <cdr:cNvPr id="4" name="Obdélník 3">
          <a:extLst xmlns:a="http://schemas.openxmlformats.org/drawingml/2006/main">
            <a:ext uri="{FF2B5EF4-FFF2-40B4-BE49-F238E27FC236}">
              <a16:creationId xmlns:a16="http://schemas.microsoft.com/office/drawing/2014/main" id="{C3BC196F-DF06-48F0-A460-A830C8337F4A}"/>
            </a:ext>
          </a:extLst>
        </cdr:cNvPr>
        <cdr:cNvSpPr/>
      </cdr:nvSpPr>
      <cdr:spPr>
        <a:xfrm xmlns:a="http://schemas.openxmlformats.org/drawingml/2006/main">
          <a:off x="8202105" y="1035251"/>
          <a:ext cx="1632855" cy="503853"/>
        </a:xfrm>
        <a:prstGeom xmlns:a="http://schemas.openxmlformats.org/drawingml/2006/main" prst="rect">
          <a:avLst/>
        </a:prstGeom>
      </cdr:spPr>
      <cdr:style>
        <a:lnRef xmlns:a="http://schemas.openxmlformats.org/drawingml/2006/main" idx="1">
          <a:schemeClr val="accent4"/>
        </a:lnRef>
        <a:fillRef xmlns:a="http://schemas.openxmlformats.org/drawingml/2006/main" idx="2">
          <a:schemeClr val="accent4"/>
        </a:fillRef>
        <a:effectRef xmlns:a="http://schemas.openxmlformats.org/drawingml/2006/main" idx="1">
          <a:schemeClr val="accent4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 rtlCol="0" anchor="ctr"/>
        <a:lstStyle xmlns:a="http://schemas.openxmlformats.org/drawingml/2006/main">
          <a:defPPr>
            <a:defRPr lang="cs-CZ"/>
          </a:defPPr>
          <a:lvl1pPr marL="0" algn="l" defTabSz="914400" rtl="0" eaLnBrk="1" latinLnBrk="0" hangingPunct="1">
            <a:defRPr sz="1800" kern="1200">
              <a:solidFill>
                <a:schemeClr val="dk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dk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dk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dk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dk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dk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dk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dk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dk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cs-CZ" sz="1600" dirty="0"/>
            <a:t>Žáci 1. ročníků ZŠ</a:t>
          </a:r>
        </a:p>
      </cdr:txBody>
    </cdr:sp>
  </cdr:relSizeAnchor>
  <cdr:relSizeAnchor xmlns:cdr="http://schemas.openxmlformats.org/drawingml/2006/chartDrawing">
    <cdr:from>
      <cdr:x>0.72685</cdr:x>
      <cdr:y>0.24263</cdr:y>
    </cdr:from>
    <cdr:to>
      <cdr:x>0.72685</cdr:x>
      <cdr:y>0.89226</cdr:y>
    </cdr:to>
    <cdr:cxnSp macro="">
      <cdr:nvCxnSpPr>
        <cdr:cNvPr id="5" name="Přímá spojnice 4">
          <a:extLst xmlns:a="http://schemas.openxmlformats.org/drawingml/2006/main">
            <a:ext uri="{FF2B5EF4-FFF2-40B4-BE49-F238E27FC236}">
              <a16:creationId xmlns:a16="http://schemas.microsoft.com/office/drawing/2014/main" id="{52DC8B3B-34BA-4CA4-8EF5-4206C74573A4}"/>
            </a:ext>
          </a:extLst>
        </cdr:cNvPr>
        <cdr:cNvCxnSpPr>
          <a:cxnSpLocks xmlns:a="http://schemas.openxmlformats.org/drawingml/2006/main"/>
        </cdr:cNvCxnSpPr>
      </cdr:nvCxnSpPr>
      <cdr:spPr>
        <a:xfrm xmlns:a="http://schemas.openxmlformats.org/drawingml/2006/main">
          <a:off x="7297396" y="1116026"/>
          <a:ext cx="0" cy="2988156"/>
        </a:xfrm>
        <a:prstGeom xmlns:a="http://schemas.openxmlformats.org/drawingml/2006/main" prst="line">
          <a:avLst/>
        </a:prstGeom>
      </cdr:spPr>
      <cdr:style>
        <a:lnRef xmlns:a="http://schemas.openxmlformats.org/drawingml/2006/main" idx="3">
          <a:schemeClr val="accent4"/>
        </a:lnRef>
        <a:fillRef xmlns:a="http://schemas.openxmlformats.org/drawingml/2006/main" idx="0">
          <a:schemeClr val="accent4"/>
        </a:fillRef>
        <a:effectRef xmlns:a="http://schemas.openxmlformats.org/drawingml/2006/main" idx="2">
          <a:schemeClr val="accent4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0.88571</cdr:x>
      <cdr:y>0.33894</cdr:y>
    </cdr:from>
    <cdr:to>
      <cdr:x>0.88571</cdr:x>
      <cdr:y>0.89123</cdr:y>
    </cdr:to>
    <cdr:cxnSp macro="">
      <cdr:nvCxnSpPr>
        <cdr:cNvPr id="6" name="Přímá spojnice 5">
          <a:extLst xmlns:a="http://schemas.openxmlformats.org/drawingml/2006/main">
            <a:ext uri="{FF2B5EF4-FFF2-40B4-BE49-F238E27FC236}">
              <a16:creationId xmlns:a16="http://schemas.microsoft.com/office/drawing/2014/main" id="{52DC8B3B-34BA-4CA4-8EF5-4206C74573A4}"/>
            </a:ext>
          </a:extLst>
        </cdr:cNvPr>
        <cdr:cNvCxnSpPr>
          <a:cxnSpLocks xmlns:a="http://schemas.openxmlformats.org/drawingml/2006/main"/>
        </cdr:cNvCxnSpPr>
      </cdr:nvCxnSpPr>
      <cdr:spPr>
        <a:xfrm xmlns:a="http://schemas.openxmlformats.org/drawingml/2006/main">
          <a:off x="8892281" y="1559044"/>
          <a:ext cx="0" cy="2540373"/>
        </a:xfrm>
        <a:prstGeom xmlns:a="http://schemas.openxmlformats.org/drawingml/2006/main" prst="line">
          <a:avLst/>
        </a:prstGeom>
      </cdr:spPr>
      <cdr:style>
        <a:lnRef xmlns:a="http://schemas.openxmlformats.org/drawingml/2006/main" idx="3">
          <a:schemeClr val="accent4"/>
        </a:lnRef>
        <a:fillRef xmlns:a="http://schemas.openxmlformats.org/drawingml/2006/main" idx="0">
          <a:schemeClr val="accent4"/>
        </a:fillRef>
        <a:effectRef xmlns:a="http://schemas.openxmlformats.org/drawingml/2006/main" idx="2">
          <a:schemeClr val="accent4"/>
        </a:effectRef>
        <a:fontRef xmlns:a="http://schemas.openxmlformats.org/drawingml/2006/main" idx="minor">
          <a:schemeClr val="tx1"/>
        </a:fontRef>
      </cdr:style>
    </cdr:cxn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96C2540-EEB5-4C08-9989-C62629ABE00E}" type="datetimeFigureOut">
              <a:rPr lang="cs-CZ" smtClean="0"/>
              <a:t>18.11.2025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DF2FDD0-D5CA-4D8F-8F46-5726152865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0413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F7E4006-DDE1-4367-A779-6BAA0A85DDB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A7346C23-6E23-4F0A-844D-6BF17F3B779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36E22BDC-7474-44CC-BC51-24DCE3219A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cs-CZ"/>
              <a:t>listopad 2025</a:t>
            </a:r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B46E9B47-AACA-48E3-87DD-455C758FD0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42C75973-E1CF-494D-87AE-563342731B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5C5083-87D1-440D-B016-5A5C43E8279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51793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2C5BB0C-E5D7-4F99-A8E4-2CC294159C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CD3BDE3F-743C-4B7D-95C7-661F3909D22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35DD09C8-D529-4EE2-8589-5FA87A4E4E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cs-CZ"/>
              <a:t>listopad 2025</a:t>
            </a:r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37FAECD7-C168-468A-8327-890A823367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3D70C49A-B08B-4C8B-966B-7FED5FA262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5C5083-87D1-440D-B016-5A5C43E8279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392726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84687FEA-55A2-4C47-AE35-6F7FD43CED7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F8F26032-DB62-49A5-A91C-25E60C54F4C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824ED762-B6B7-4803-8583-E98B34140D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cs-CZ"/>
              <a:t>listopad 2025</a:t>
            </a:r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B7C0327E-738A-419C-B2B9-B6845B8AFE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83F995ED-D73E-461A-BA8B-790D4F8FB5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5C5083-87D1-440D-B016-5A5C43E8279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5706492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_Název a popis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cs-CZ"/>
              <a:t>listopad 2025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37378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0259E3E-2FB8-4727-B695-69F8F19B97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81A9AA0-F8F6-44C5-8897-76A4B77B6E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BF00B261-CD24-470A-8C4A-86BC15DD1B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cs-CZ"/>
              <a:t>listopad 2025</a:t>
            </a:r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98DEA0B7-776B-4C2A-9415-458656ED03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4AF99470-0AFD-4821-9C93-DD514A6DFA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5C5083-87D1-440D-B016-5A5C43E8279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537123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35D1FBA-50E4-4458-B9A4-E2A61A5D6F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B3C18E91-CA53-425F-809F-B9DE162AC9F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48C8576C-43A2-4B0A-B14D-B874466063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cs-CZ"/>
              <a:t>listopad 2025</a:t>
            </a:r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EF536350-04F0-41B3-A06B-5872EF7DA7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A9C10C83-D153-4F20-9CD1-34BB3B2B46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5C5083-87D1-440D-B016-5A5C43E8279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745045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CB8D9B5-270B-4DAF-ABCB-04BF9E930C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FAD0C7C-0642-4A2E-88F9-F588EDF6DA8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8CF9502F-4614-46C7-8672-E1EE846C18C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802537A6-5C06-4556-9E9B-FC9EDA9373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cs-CZ"/>
              <a:t>listopad 2025</a:t>
            </a:r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8EF4B179-8D5F-4195-BEA8-D434E531F2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A28B270B-AD1B-4161-A5D8-400D400F0C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5C5083-87D1-440D-B016-5A5C43E8279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595340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DD8B898-DD4C-4458-BD2D-2791B74CEB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BC42C9A0-7CAD-439D-B519-116BCEF870D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4EA8692C-E277-4230-A61E-8BF4E6B732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D7CC8C32-598E-4ED4-849C-59C70CC52C6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06887A78-2835-4239-B18F-875480B28A9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287DD10D-F07B-42B5-9EDA-1E211DD3C0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cs-CZ"/>
              <a:t>listopad 2025</a:t>
            </a:r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DA25CF7F-A3E2-4F66-88B0-FFCFA3B0E5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AFE92C22-8D36-4DBC-89A6-5E2F621FD7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5C5083-87D1-440D-B016-5A5C43E8279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142939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7ECD083-7DBB-44F8-904A-98B6A1EB36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5F1124D8-1EBE-424E-B97F-9D91D6EEE8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cs-CZ"/>
              <a:t>listopad 2025</a:t>
            </a:r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20E0FED1-7B02-4F23-A0CB-BB78C72052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FE9B02E4-C304-4AED-9589-75E3A8D45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5C5083-87D1-440D-B016-5A5C43E8279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953712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69169634-9CB4-46B6-97C4-EDE11FC0E4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cs-CZ"/>
              <a:t>listopad 2025</a:t>
            </a:r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37407179-4D24-4B4F-9BB3-59693C113A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F2B8D629-4110-4DEE-82DC-E1E91C2D6F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5C5083-87D1-440D-B016-5A5C43E8279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990514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9FC0D1B-34BC-48A3-A83B-FBCD985FC3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23C8084E-CFDA-4E5D-8F22-2B7A65CB02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3B78C3BA-569E-456B-95E5-D68A52E7FDF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FC1A8D24-68F1-4947-A87D-B459D3CF16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cs-CZ"/>
              <a:t>listopad 2025</a:t>
            </a:r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E9EF9AF1-8C1B-4A1A-9720-DE04D1A8E9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B40097FB-AE7D-404B-9054-C251E4C4AF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5C5083-87D1-440D-B016-5A5C43E8279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867301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187CC83-AC22-4C6C-BD0D-15E9037899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A9855143-B515-42ED-B46E-E52E29EA261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/>
              <a:t>Kliknutím na ikonu přidáte obrázek.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15D66E48-2117-404E-ABD6-D2134F5A883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1D7A34C2-08CC-4142-A019-798A556736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cs-CZ"/>
              <a:t>listopad 2025</a:t>
            </a:r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01B10919-1B79-49DA-B9E2-8A9C7234C9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C2AE8893-BA38-4D53-A0E2-AF8FB4AE2A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5C5083-87D1-440D-B016-5A5C43E8279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286949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222BCA3B-FD7C-4BFE-8213-E4E5EE796B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33268B62-3DE0-4942-99DA-D5D7765B91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88163E0D-09D5-495D-B99C-B2815F53C52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cs-CZ"/>
              <a:t>listopad 2025</a:t>
            </a:r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55A51145-3332-4160-902D-37670B498E9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11EBC002-F391-40F8-A984-94204B1FDD9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5C5083-87D1-440D-B016-5A5C43E8279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4033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tau.cermat.cz/" TargetMode="External"/><Relationship Id="rId2" Type="http://schemas.openxmlformats.org/officeDocument/2006/relationships/hyperlink" Target="http://www.prihlaskynastredni.cz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dipsy.cz/prihlaska/intro" TargetMode="Externa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atlasskolstvi.cz/stredni-skoly?show=intro" TargetMode="External"/><Relationship Id="rId2" Type="http://schemas.openxmlformats.org/officeDocument/2006/relationships/hyperlink" Target="https://skolstvikhk.cz/sip-stredni-skoly/mapa-oboru-strednich-skol/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.xml"/><Relationship Id="rId4" Type="http://schemas.openxmlformats.org/officeDocument/2006/relationships/hyperlink" Target="https://www.prihlaskynastredni.cz/rodice-zaci.php" TargetMode="Externa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ermat.cz/" TargetMode="Externa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dipsy.cz/" TargetMode="Externa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hyperlink" Target="mailto:pzahalkova@khk.cz" TargetMode="External"/><Relationship Id="rId2" Type="http://schemas.openxmlformats.org/officeDocument/2006/relationships/hyperlink" Target="mailto:rkoldrtova@khk.cz" TargetMode="Externa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7881E7E-C138-4DAE-B94F-478FAA16682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02635" y="1122363"/>
            <a:ext cx="9849677" cy="2387600"/>
          </a:xfrm>
        </p:spPr>
        <p:txBody>
          <a:bodyPr>
            <a:normAutofit/>
          </a:bodyPr>
          <a:lstStyle/>
          <a:p>
            <a:pPr algn="l"/>
            <a:r>
              <a:rPr lang="cs-CZ" sz="5400" b="1" dirty="0">
                <a:latin typeface="+mn-lt"/>
                <a:ea typeface="+mn-ea"/>
                <a:cs typeface="+mn-cs"/>
              </a:rPr>
              <a:t>Informace k přijímacímu řízení na SŠ ve </a:t>
            </a:r>
            <a:r>
              <a:rPr lang="cs-CZ" sz="5400" b="1" dirty="0" err="1">
                <a:latin typeface="+mn-lt"/>
                <a:ea typeface="+mn-ea"/>
                <a:cs typeface="+mn-cs"/>
              </a:rPr>
              <a:t>šk</a:t>
            </a:r>
            <a:r>
              <a:rPr lang="cs-CZ" sz="5400" b="1" dirty="0">
                <a:latin typeface="+mn-lt"/>
                <a:ea typeface="+mn-ea"/>
                <a:cs typeface="+mn-cs"/>
              </a:rPr>
              <a:t>. roce 2025/2026 </a:t>
            </a:r>
            <a:br>
              <a:rPr lang="cs-CZ" sz="5400" b="1" dirty="0">
                <a:latin typeface="+mn-lt"/>
                <a:ea typeface="+mn-ea"/>
                <a:cs typeface="+mn-cs"/>
              </a:rPr>
            </a:br>
            <a:r>
              <a:rPr lang="cs-CZ" sz="5400" b="1" dirty="0">
                <a:latin typeface="+mn-lt"/>
                <a:ea typeface="+mn-ea"/>
                <a:cs typeface="+mn-cs"/>
              </a:rPr>
              <a:t>(tj. přijetí od 1. 9. 2026)</a:t>
            </a:r>
            <a:endParaRPr lang="cs-CZ" sz="5400" b="1" dirty="0">
              <a:solidFill>
                <a:srgbClr val="1315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7844237E-83EB-49E7-B633-C181B1F1BF1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41783" y="3602037"/>
            <a:ext cx="9402417" cy="1963875"/>
          </a:xfrm>
        </p:spPr>
        <p:txBody>
          <a:bodyPr>
            <a:normAutofit fontScale="92500" lnSpcReduction="10000"/>
          </a:bodyPr>
          <a:lstStyle/>
          <a:p>
            <a:pPr algn="l"/>
            <a:r>
              <a:rPr lang="cs-CZ" dirty="0"/>
              <a:t>Listopad 2025</a:t>
            </a:r>
          </a:p>
          <a:p>
            <a:pPr algn="l"/>
            <a:endParaRPr lang="cs-CZ" dirty="0"/>
          </a:p>
          <a:p>
            <a:pPr algn="l"/>
            <a:r>
              <a:rPr lang="cs-CZ" dirty="0"/>
              <a:t>Mgr. Renáta Koldrtová</a:t>
            </a:r>
          </a:p>
          <a:p>
            <a:pPr algn="l"/>
            <a:r>
              <a:rPr lang="cs-CZ" sz="1800"/>
              <a:t>Oddělení </a:t>
            </a:r>
            <a:r>
              <a:rPr lang="cs-CZ" sz="1800" dirty="0"/>
              <a:t>vzdělávání</a:t>
            </a:r>
          </a:p>
          <a:p>
            <a:pPr algn="l"/>
            <a:r>
              <a:rPr lang="cs-CZ" sz="1800" dirty="0"/>
              <a:t>Odbor školství a sportu Krajského úřadu Královéhradeckého kraje</a:t>
            </a:r>
          </a:p>
        </p:txBody>
      </p:sp>
    </p:spTree>
    <p:extLst>
      <p:ext uri="{BB962C8B-B14F-4D97-AF65-F5344CB8AC3E}">
        <p14:creationId xmlns:p14="http://schemas.microsoft.com/office/powerpoint/2010/main" val="380191537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36F921E-32D6-0581-AC34-D9AA7E6436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0270" y="953324"/>
            <a:ext cx="9603275" cy="583245"/>
          </a:xfrm>
        </p:spPr>
        <p:txBody>
          <a:bodyPr>
            <a:normAutofit/>
          </a:bodyPr>
          <a:lstStyle/>
          <a:p>
            <a:pPr algn="ctr"/>
            <a:r>
              <a:rPr lang="cs-CZ" sz="2000" b="1" dirty="0"/>
              <a:t>Přijímací řízení na střední školy – informace pro veřejnost (Cermat)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2A799DD9-6902-02E0-DB3B-FF7E2E1C23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30270" y="1536569"/>
            <a:ext cx="9603275" cy="4294888"/>
          </a:xfrm>
        </p:spPr>
        <p:txBody>
          <a:bodyPr>
            <a:normAutofit/>
          </a:bodyPr>
          <a:lstStyle/>
          <a:p>
            <a:pPr lvl="1">
              <a:buFont typeface="Wingdings" panose="05000000000000000000" pitchFamily="2" charset="2"/>
              <a:buChar char="ü"/>
            </a:pPr>
            <a:r>
              <a:rPr lang="cs-CZ" sz="2000" dirty="0"/>
              <a:t>Informační web </a:t>
            </a:r>
            <a:r>
              <a:rPr lang="cs-CZ" sz="2000" dirty="0"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www.prihlaskynastredni.cz/</a:t>
            </a:r>
            <a:endParaRPr lang="cs-CZ" sz="2000" dirty="0"/>
          </a:p>
          <a:p>
            <a:pPr marL="457200" lvl="1" indent="0">
              <a:buNone/>
            </a:pPr>
            <a:endParaRPr lang="cs-CZ" sz="2000" dirty="0"/>
          </a:p>
          <a:p>
            <a:pPr lvl="1">
              <a:buFont typeface="Wingdings" panose="05000000000000000000" pitchFamily="2" charset="2"/>
              <a:buChar char="ü"/>
            </a:pPr>
            <a:r>
              <a:rPr lang="cs-CZ" sz="2000" dirty="0"/>
              <a:t>Procvičovací aplikace TAU </a:t>
            </a:r>
            <a:r>
              <a:rPr lang="cs-CZ" sz="2000" dirty="0"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https://tau.cermat.cz/</a:t>
            </a:r>
            <a:endParaRPr lang="cs-CZ" sz="2000" dirty="0"/>
          </a:p>
          <a:p>
            <a:pPr marL="457200" lvl="1" indent="0">
              <a:buNone/>
            </a:pPr>
            <a:endParaRPr lang="cs-CZ" sz="2000" dirty="0"/>
          </a:p>
          <a:p>
            <a:pPr lvl="1">
              <a:buFont typeface="Wingdings" panose="05000000000000000000" pitchFamily="2" charset="2"/>
              <a:buChar char="ü"/>
            </a:pPr>
            <a:r>
              <a:rPr lang="cs-CZ" sz="2000" dirty="0"/>
              <a:t>Digitální přihlašovací systém </a:t>
            </a:r>
            <a:r>
              <a:rPr lang="cs-CZ" sz="2000" dirty="0" err="1"/>
              <a:t>DiPSy</a:t>
            </a:r>
            <a:r>
              <a:rPr lang="cs-CZ" sz="2000" dirty="0"/>
              <a:t> </a:t>
            </a:r>
            <a:r>
              <a:rPr lang="cs-CZ" sz="2000" dirty="0"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https://dipsy.cz/prihlaska/intro</a:t>
            </a:r>
            <a:endParaRPr lang="cs-CZ" sz="2000" dirty="0"/>
          </a:p>
          <a:p>
            <a:pPr lvl="2">
              <a:buFont typeface="Wingdings" panose="05000000000000000000" pitchFamily="2" charset="2"/>
              <a:buChar char="ü"/>
            </a:pPr>
            <a:r>
              <a:rPr lang="cs-CZ" sz="1600" dirty="0"/>
              <a:t>Snadné podání přihlášky přes identitu občana</a:t>
            </a:r>
          </a:p>
          <a:p>
            <a:pPr lvl="2">
              <a:buFont typeface="Wingdings" panose="05000000000000000000" pitchFamily="2" charset="2"/>
              <a:buChar char="ü"/>
            </a:pPr>
            <a:r>
              <a:rPr lang="cs-CZ" sz="1600" dirty="0"/>
              <a:t>Možnost filtrovat obory dle individuálních požadavků</a:t>
            </a:r>
          </a:p>
          <a:p>
            <a:pPr lvl="2">
              <a:buFont typeface="Wingdings" panose="05000000000000000000" pitchFamily="2" charset="2"/>
              <a:buChar char="ü"/>
            </a:pPr>
            <a:r>
              <a:rPr lang="cs-CZ" sz="1600" dirty="0"/>
              <a:t>Vyhledávání výsledkových listin z minulého roku (získání přehledu o „výkonu“ přijatých uchazečů z loňska) – viz dále</a:t>
            </a:r>
          </a:p>
          <a:p>
            <a:pPr lvl="2">
              <a:buFont typeface="Wingdings" panose="05000000000000000000" pitchFamily="2" charset="2"/>
              <a:buChar char="ü"/>
            </a:pPr>
            <a:endParaRPr lang="cs-CZ" sz="1600" dirty="0"/>
          </a:p>
          <a:p>
            <a:pPr marL="0" indent="0">
              <a:buNone/>
            </a:pPr>
            <a:endParaRPr lang="cs-CZ" dirty="0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47B54561-9848-A256-9991-9B78CF566C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cs-CZ"/>
              <a:t>listopad 2025</a:t>
            </a:r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538D161D-422C-05A5-FA1C-49472A714C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CA72851F-2F10-4E52-E1EC-8C1E19A1CF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5C5083-87D1-440D-B016-5A5C43E82793}" type="slidenum">
              <a:rPr lang="cs-CZ" smtClean="0"/>
              <a:t>10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5598796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36F921E-32D6-0581-AC34-D9AA7E6436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0270" y="953324"/>
            <a:ext cx="9603275" cy="583245"/>
          </a:xfrm>
        </p:spPr>
        <p:txBody>
          <a:bodyPr>
            <a:normAutofit/>
          </a:bodyPr>
          <a:lstStyle/>
          <a:p>
            <a:pPr algn="ctr"/>
            <a:r>
              <a:rPr lang="cs-CZ" sz="2000" b="1" dirty="0"/>
              <a:t>Přijímací řízení na střední školy – informace pro veřejnost o oborech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2A799DD9-6902-02E0-DB3B-FF7E2E1C23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30270" y="1975449"/>
            <a:ext cx="9603275" cy="3856008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ü"/>
            </a:pPr>
            <a:r>
              <a:rPr lang="cs-CZ" sz="2400" dirty="0"/>
              <a:t> Školský informační portál Královéhradeckého kraje</a:t>
            </a:r>
          </a:p>
          <a:p>
            <a:pPr marL="0" indent="0">
              <a:buNone/>
            </a:pPr>
            <a:r>
              <a:rPr lang="cs-CZ" sz="1600" dirty="0">
                <a:hlinkClick r:id="rId2"/>
              </a:rPr>
              <a:t>Mapa oborů středních škol - Školství v Královéhradeckém kraji</a:t>
            </a:r>
            <a:r>
              <a:rPr lang="cs-CZ" sz="2400" dirty="0"/>
              <a:t> </a:t>
            </a:r>
          </a:p>
          <a:p>
            <a:pPr marL="0" indent="0">
              <a:buNone/>
            </a:pPr>
            <a:endParaRPr lang="cs-CZ" sz="2400" dirty="0"/>
          </a:p>
          <a:p>
            <a:pPr>
              <a:buFont typeface="Wingdings" panose="05000000000000000000" pitchFamily="2" charset="2"/>
              <a:buChar char="ü"/>
            </a:pPr>
            <a:r>
              <a:rPr lang="cs-CZ" sz="2400" dirty="0"/>
              <a:t> Atlas školství</a:t>
            </a:r>
          </a:p>
          <a:p>
            <a:pPr marL="0" indent="0">
              <a:buNone/>
            </a:pPr>
            <a:r>
              <a:rPr lang="cs-CZ" sz="1600" dirty="0">
                <a:hlinkClick r:id="rId3"/>
              </a:rPr>
              <a:t>Střední školy | AtlasŠkolství.cz</a:t>
            </a:r>
            <a:endParaRPr lang="cs-CZ" sz="2400" dirty="0"/>
          </a:p>
          <a:p>
            <a:pPr lvl="2">
              <a:buFont typeface="Wingdings" panose="05000000000000000000" pitchFamily="2" charset="2"/>
              <a:buChar char="ü"/>
            </a:pPr>
            <a:endParaRPr lang="cs-CZ" sz="1600" dirty="0"/>
          </a:p>
          <a:p>
            <a:pPr lvl="2">
              <a:buFont typeface="Wingdings" panose="05000000000000000000" pitchFamily="2" charset="2"/>
              <a:buChar char="ü"/>
            </a:pPr>
            <a:endParaRPr lang="cs-CZ" sz="1600" dirty="0"/>
          </a:p>
          <a:p>
            <a:pPr marL="0" indent="0">
              <a:buNone/>
            </a:pPr>
            <a:endParaRPr lang="cs-CZ" dirty="0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47B54561-9848-A256-9991-9B78CF566C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cs-CZ"/>
              <a:t>listopad 2025</a:t>
            </a:r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538D161D-422C-05A5-FA1C-49472A714C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CA72851F-2F10-4E52-E1EC-8C1E19A1CF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5C5083-87D1-440D-B016-5A5C43E82793}" type="slidenum">
              <a:rPr lang="cs-CZ" smtClean="0"/>
              <a:t>11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1635176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47EE1AC-6E54-D753-16BC-4F0789C63F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592004"/>
          </a:xfrm>
        </p:spPr>
        <p:txBody>
          <a:bodyPr>
            <a:noAutofit/>
          </a:bodyPr>
          <a:lstStyle/>
          <a:p>
            <a:pPr algn="ctr"/>
            <a:r>
              <a:rPr lang="cs-CZ" sz="2000" b="1" dirty="0"/>
              <a:t>Kritéria přijímacího řízení 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A668C4D4-4644-61D1-CCDA-12A538D10A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07506"/>
            <a:ext cx="10515600" cy="4516823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cs-CZ" sz="2400" b="1" dirty="0"/>
              <a:t>Zveřejnění kritérií od 15. ledna do 31. ledna</a:t>
            </a:r>
          </a:p>
          <a:p>
            <a:pPr marL="0" indent="0">
              <a:buNone/>
            </a:pPr>
            <a:endParaRPr lang="cs-CZ" sz="2400" dirty="0"/>
          </a:p>
          <a:p>
            <a:pPr algn="just">
              <a:buFont typeface="Wingdings" panose="05000000000000000000" pitchFamily="2" charset="2"/>
              <a:buChar char="ü"/>
            </a:pPr>
            <a:r>
              <a:rPr lang="cs-CZ" sz="2400" dirty="0"/>
              <a:t>kritéria přijímání do oboru středního vzdělání a způsob hodnocení jejich splnění,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cs-CZ" sz="2400" dirty="0"/>
              <a:t>počet přijímaných uchazečů do oboru středního vzdělání,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cs-CZ" sz="2400" dirty="0"/>
              <a:t>způsob a náhradní způsob hodnocení uchazečů (podle § 20 odst. 4  ŠZ) a termíny, kdy se rozhovor bude konat,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cs-CZ" sz="2400" dirty="0"/>
              <a:t>informaci, zda stanovil školní přijímací zkoušku, a informaci o jejím obsahu, formě a rozsahu učiva, a o termínech, kdy se bude konat,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cs-CZ" sz="2400" dirty="0"/>
              <a:t>informaci o obsahu a formě talentové zkoušky, pokud je součástí přijímacího řízení, a o termínech, kdy se bude konat, a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cs-CZ" sz="2400" dirty="0"/>
              <a:t>informaci o podmínkách zdravotní způsobilosti ke vzdělávání, pokud jsou stanoveny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cs-CZ" sz="2400" b="1" dirty="0"/>
              <a:t>informaci o termínu možnosti seznámení se s podklady rozhodnutí </a:t>
            </a:r>
            <a:r>
              <a:rPr lang="cs-CZ" sz="2400" dirty="0"/>
              <a:t>(podle § 60 odst. 1  ŠZ) </a:t>
            </a:r>
          </a:p>
          <a:p>
            <a:endParaRPr lang="cs-CZ" sz="2400" b="1" dirty="0"/>
          </a:p>
          <a:p>
            <a:pPr marL="0" indent="0">
              <a:buNone/>
            </a:pPr>
            <a:endParaRPr lang="cs-CZ" sz="2400" b="1" dirty="0"/>
          </a:p>
          <a:p>
            <a:pPr marL="0" indent="0">
              <a:buNone/>
            </a:pPr>
            <a:endParaRPr lang="cs-CZ" sz="2400" b="1" dirty="0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16332B0F-8A6E-969D-F61A-80D4E8A2AB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cs-CZ"/>
              <a:t>listopad 2025</a:t>
            </a:r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6B19708C-8978-C8B0-C527-D96617574C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9E944962-F0AD-2392-8109-B40FFF3DAB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5C5083-87D1-440D-B016-5A5C43E82793}" type="slidenum">
              <a:rPr lang="cs-CZ" smtClean="0"/>
              <a:t>12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477623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47EE1AC-6E54-D753-16BC-4F0789C63F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592004"/>
          </a:xfrm>
        </p:spPr>
        <p:txBody>
          <a:bodyPr>
            <a:noAutofit/>
          </a:bodyPr>
          <a:lstStyle/>
          <a:p>
            <a:pPr algn="ctr"/>
            <a:r>
              <a:rPr lang="cs-CZ" sz="2000" b="1" dirty="0"/>
              <a:t>Způsob podání přihlášky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A668C4D4-4644-61D1-CCDA-12A538D10A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69675"/>
            <a:ext cx="10515600" cy="4770408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cs-CZ" sz="2200" b="1" dirty="0"/>
              <a:t>Elektronicky</a:t>
            </a:r>
            <a:r>
              <a:rPr lang="cs-CZ" sz="2200" dirty="0"/>
              <a:t> prostřednictvím </a:t>
            </a:r>
            <a:r>
              <a:rPr lang="cs-CZ" sz="2200" dirty="0" err="1"/>
              <a:t>DiPSy</a:t>
            </a:r>
            <a:r>
              <a:rPr lang="cs-CZ" sz="2200" dirty="0"/>
              <a:t> s ověřením identity (nejčastěji bankovní identita)</a:t>
            </a:r>
          </a:p>
          <a:p>
            <a:pPr lvl="1" algn="just">
              <a:buFont typeface="Wingdings" panose="05000000000000000000" pitchFamily="2" charset="2"/>
              <a:buChar char="ü"/>
            </a:pPr>
            <a:r>
              <a:rPr lang="cs-CZ" sz="2200" dirty="0"/>
              <a:t>Přihláška podána dnem potvrzení v systému</a:t>
            </a:r>
          </a:p>
          <a:p>
            <a:pPr marL="457200" lvl="1" indent="0" algn="just">
              <a:buNone/>
            </a:pPr>
            <a:endParaRPr lang="cs-CZ" sz="2200" dirty="0"/>
          </a:p>
          <a:p>
            <a:pPr marL="0" indent="0" algn="just">
              <a:buNone/>
            </a:pPr>
            <a:r>
              <a:rPr lang="cs-CZ" sz="2200" b="1" dirty="0"/>
              <a:t>Tiskopisem</a:t>
            </a:r>
          </a:p>
          <a:p>
            <a:pPr lvl="1" algn="just">
              <a:buFont typeface="Wingdings" panose="05000000000000000000" pitchFamily="2" charset="2"/>
              <a:buChar char="ü"/>
            </a:pPr>
            <a:r>
              <a:rPr lang="cs-CZ" sz="2200" dirty="0"/>
              <a:t>osobní doručení do každé školy – přihláška podána dnem doručení</a:t>
            </a:r>
          </a:p>
          <a:p>
            <a:pPr lvl="1" algn="just">
              <a:buFont typeface="Wingdings" panose="05000000000000000000" pitchFamily="2" charset="2"/>
              <a:buChar char="ü"/>
            </a:pPr>
            <a:r>
              <a:rPr lang="cs-CZ" sz="2200" dirty="0"/>
              <a:t>rozeslání poštou do každé školy – přihláška podána dnem podání na poště</a:t>
            </a:r>
          </a:p>
          <a:p>
            <a:pPr lvl="1" algn="just"/>
            <a:endParaRPr lang="cs-CZ" dirty="0"/>
          </a:p>
          <a:p>
            <a:pPr lvl="1" algn="just"/>
            <a:endParaRPr lang="cs-CZ" dirty="0"/>
          </a:p>
          <a:p>
            <a:pPr marL="0" indent="0" algn="just">
              <a:buNone/>
            </a:pPr>
            <a:r>
              <a:rPr lang="cs-CZ" sz="2000" dirty="0"/>
              <a:t>Přílohy dostupné zde: </a:t>
            </a:r>
            <a:r>
              <a:rPr lang="cs-CZ" sz="1400" dirty="0">
                <a:hlinkClick r:id="rId4"/>
              </a:rPr>
              <a:t>Rodiče - Přihlášky na střední školy 2026</a:t>
            </a:r>
            <a:endParaRPr lang="cs-CZ" sz="1400" dirty="0"/>
          </a:p>
          <a:p>
            <a:pPr marL="0" indent="0" algn="just">
              <a:buNone/>
            </a:pPr>
            <a:endParaRPr lang="cs-CZ" sz="2000" dirty="0"/>
          </a:p>
          <a:p>
            <a:pPr marL="0" indent="0" algn="just">
              <a:buNone/>
            </a:pPr>
            <a:r>
              <a:rPr lang="cs-CZ" sz="2000" dirty="0"/>
              <a:t>K přihlášce je nutné přiložit veškeré přílohy (popř. je doložit do termínu stanoveného ředitelem školy). K pozdě podaným přílohám není možné přihlížet. </a:t>
            </a:r>
          </a:p>
          <a:p>
            <a:pPr marL="0" indent="0" algn="just">
              <a:buNone/>
            </a:pPr>
            <a:endParaRPr lang="cs-CZ" sz="2000" dirty="0"/>
          </a:p>
          <a:p>
            <a:pPr marL="0" indent="0" algn="just">
              <a:buNone/>
            </a:pPr>
            <a:r>
              <a:rPr lang="cs-CZ" sz="2000" dirty="0"/>
              <a:t>Pořadí škol/oborů je na všech přihláškách shodné.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16332B0F-8A6E-969D-F61A-80D4E8A2AB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cs-CZ" dirty="0"/>
              <a:t>listopad 2025</a:t>
            </a:r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6B19708C-8978-C8B0-C527-D96617574C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9E944962-F0AD-2392-8109-B40FFF3DAB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5C5083-87D1-440D-B016-5A5C43E82793}" type="slidenum">
              <a:rPr lang="cs-CZ" smtClean="0"/>
              <a:t>13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7771631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322D070-2DE6-477D-1732-8497A72DB0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49275"/>
          </a:xfrm>
        </p:spPr>
        <p:txBody>
          <a:bodyPr/>
          <a:lstStyle/>
          <a:p>
            <a:pPr algn="ctr"/>
            <a:r>
              <a:rPr lang="cs-CZ" sz="2000" b="1" dirty="0"/>
              <a:t>Kam podat přihlášku - jak správně odhadnout šanci na přijetí?</a:t>
            </a:r>
          </a:p>
        </p:txBody>
      </p:sp>
      <p:pic>
        <p:nvPicPr>
          <p:cNvPr id="8" name="Zástupný obsah 7">
            <a:extLst>
              <a:ext uri="{FF2B5EF4-FFF2-40B4-BE49-F238E27FC236}">
                <a16:creationId xmlns:a16="http://schemas.microsoft.com/office/drawing/2014/main" id="{7EE65A99-8628-FCB5-5BB7-A87A925DD23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rcRect t="14007" b="5363"/>
          <a:stretch/>
        </p:blipFill>
        <p:spPr>
          <a:xfrm>
            <a:off x="838200" y="983975"/>
            <a:ext cx="10321587" cy="4681330"/>
          </a:xfrm>
        </p:spPr>
      </p:pic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1CDC93BE-84DC-D604-4695-07E37A251B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cs-CZ"/>
              <a:t>listopad 2025</a:t>
            </a:r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502CEA42-8AE6-C9B1-0FFD-C6B373FA21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722406" y="5734880"/>
            <a:ext cx="4114800" cy="365125"/>
          </a:xfrm>
        </p:spPr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0447DA4A-A859-706E-C077-CB3976E61E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5C5083-87D1-440D-B016-5A5C43E82793}" type="slidenum">
              <a:rPr lang="cs-CZ" smtClean="0"/>
              <a:t>14</a:t>
            </a:fld>
            <a:endParaRPr lang="cs-CZ" dirty="0"/>
          </a:p>
        </p:txBody>
      </p:sp>
      <p:cxnSp>
        <p:nvCxnSpPr>
          <p:cNvPr id="10" name="Přímá spojnice se šipkou 9">
            <a:extLst>
              <a:ext uri="{FF2B5EF4-FFF2-40B4-BE49-F238E27FC236}">
                <a16:creationId xmlns:a16="http://schemas.microsoft.com/office/drawing/2014/main" id="{87961185-B9CB-EFFF-6486-B016D4E11CAD}"/>
              </a:ext>
            </a:extLst>
          </p:cNvPr>
          <p:cNvCxnSpPr/>
          <p:nvPr/>
        </p:nvCxnSpPr>
        <p:spPr>
          <a:xfrm flipH="1">
            <a:off x="10131287" y="4641575"/>
            <a:ext cx="1222513" cy="0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Ovál 10">
            <a:extLst>
              <a:ext uri="{FF2B5EF4-FFF2-40B4-BE49-F238E27FC236}">
                <a16:creationId xmlns:a16="http://schemas.microsoft.com/office/drawing/2014/main" id="{93BC4B43-106E-37F3-450A-1A90B4615036}"/>
              </a:ext>
            </a:extLst>
          </p:cNvPr>
          <p:cNvSpPr/>
          <p:nvPr/>
        </p:nvSpPr>
        <p:spPr>
          <a:xfrm>
            <a:off x="1560444" y="3717235"/>
            <a:ext cx="8100391" cy="1878493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4918280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77BDD9A-0F5E-FB86-BE10-616DB5EEF1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29397"/>
          </a:xfrm>
        </p:spPr>
        <p:txBody>
          <a:bodyPr>
            <a:noAutofit/>
          </a:bodyPr>
          <a:lstStyle/>
          <a:p>
            <a:pPr algn="ctr"/>
            <a:r>
              <a:rPr kumimoji="0" lang="cs-CZ" sz="2000" b="1" i="0" u="none" strike="noStrike" kern="1200" cap="none" spc="0" normalizeH="0" baseline="0" noProof="0" dirty="0">
                <a:ln>
                  <a:noFill/>
                </a:ln>
                <a:solidFill>
                  <a:srgbClr val="030452"/>
                </a:solidFill>
                <a:effectLst/>
                <a:uLnTx/>
                <a:uFillTx/>
                <a:latin typeface="Franklin Gothic Demi"/>
                <a:ea typeface="+mj-ea"/>
                <a:cs typeface="+mj-cs"/>
              </a:rPr>
              <a:t>Další novinky</a:t>
            </a:r>
            <a:endParaRPr lang="cs-CZ" sz="2000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A8AEAE39-E820-563A-FED3-958D898BA0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84419"/>
            <a:ext cx="10515600" cy="4792544"/>
          </a:xfrm>
        </p:spPr>
        <p:txBody>
          <a:bodyPr>
            <a:normAutofit/>
          </a:bodyPr>
          <a:lstStyle/>
          <a:p>
            <a:pPr algn="just">
              <a:buFont typeface="Wingdings" panose="05000000000000000000" pitchFamily="2" charset="2"/>
              <a:buChar char="ü"/>
            </a:pPr>
            <a:r>
              <a:rPr lang="cs-CZ" sz="2200" dirty="0"/>
              <a:t>2. kola přijímacího řízení do maturitního oboru se může účastnit i uchazeč, který v 1. kole nekonal JPZ (bude mu započteno 0 bodů)</a:t>
            </a:r>
          </a:p>
          <a:p>
            <a:pPr algn="just">
              <a:buFont typeface="Wingdings" panose="05000000000000000000" pitchFamily="2" charset="2"/>
              <a:buChar char="ü"/>
            </a:pPr>
            <a:endParaRPr lang="cs-CZ" sz="2200" dirty="0"/>
          </a:p>
          <a:p>
            <a:pPr algn="just">
              <a:buFont typeface="Wingdings" panose="05000000000000000000" pitchFamily="2" charset="2"/>
              <a:buChar char="ü"/>
            </a:pPr>
            <a:r>
              <a:rPr lang="cs-CZ" sz="2200" dirty="0"/>
              <a:t>Platnost lékařského posudku bude 1 rok ode dne vydání (posudek tak bude možné využít i pro další kola přijímacího řízení)</a:t>
            </a:r>
          </a:p>
          <a:p>
            <a:pPr marL="0" indent="0" algn="just">
              <a:buNone/>
            </a:pPr>
            <a:endParaRPr lang="cs-CZ" sz="2200" dirty="0"/>
          </a:p>
          <a:p>
            <a:pPr algn="just">
              <a:buFont typeface="Wingdings" panose="05000000000000000000" pitchFamily="2" charset="2"/>
              <a:buChar char="ü"/>
            </a:pPr>
            <a:r>
              <a:rPr lang="cs-CZ" sz="2200" dirty="0"/>
              <a:t>Digitální forma přílohy vydaná třetí osobou musí být opatřena </a:t>
            </a:r>
            <a:r>
              <a:rPr lang="cs-CZ" sz="2200" b="1" dirty="0"/>
              <a:t>elektronickým podpisem </a:t>
            </a:r>
            <a:r>
              <a:rPr lang="cs-CZ" sz="2200" dirty="0"/>
              <a:t>(typicky lékařský posudek, doporučení ŠPZ nebo hodnocení na vysvědčeních z předchozího vzdělávání)</a:t>
            </a:r>
          </a:p>
          <a:p>
            <a:pPr algn="just">
              <a:buFont typeface="Wingdings" panose="05000000000000000000" pitchFamily="2" charset="2"/>
              <a:buChar char="ü"/>
            </a:pPr>
            <a:endParaRPr lang="cs-CZ" sz="2200" dirty="0"/>
          </a:p>
          <a:p>
            <a:pPr algn="just">
              <a:buFont typeface="Wingdings" panose="05000000000000000000" pitchFamily="2" charset="2"/>
              <a:buChar char="ü"/>
            </a:pPr>
            <a:r>
              <a:rPr lang="cs-CZ" sz="2200" dirty="0"/>
              <a:t>Převod slovního hodnocení na známky pro účely přijímacího řízení - nově povinnost pro ZŠ pouze na základě žádosti zákonného zástupce</a:t>
            </a:r>
          </a:p>
          <a:p>
            <a:pPr algn="just">
              <a:buFont typeface="Wingdings" panose="05000000000000000000" pitchFamily="2" charset="2"/>
              <a:buChar char="ü"/>
            </a:pPr>
            <a:endParaRPr lang="cs-CZ" sz="2200" dirty="0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2E17D154-689C-1071-194A-2915261F96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cs-CZ"/>
              <a:t>listopad 2025</a:t>
            </a:r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63911855-8F0B-A806-0646-1E819479BA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82CE2575-9CC4-33B8-F29A-E6853A0111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5C5083-87D1-440D-B016-5A5C43E82793}" type="slidenum">
              <a:rPr lang="cs-CZ" smtClean="0"/>
              <a:t>15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0267702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800AD94-73C3-D7E2-4078-A3971CF5DE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sz="2000" b="1" dirty="0"/>
              <a:t>Cizinci dle § 20, odst. 4 ŠZ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744888BA-C89F-9762-B35E-0B59B79089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26875"/>
            <a:ext cx="10515600" cy="4337212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cs-CZ" sz="2000" b="1" dirty="0"/>
              <a:t>Přijímací zkoušku </a:t>
            </a:r>
            <a:r>
              <a:rPr lang="cs-CZ" sz="2000" dirty="0"/>
              <a:t>z oboru </a:t>
            </a:r>
            <a:r>
              <a:rPr lang="cs-CZ" sz="2000" b="1" dirty="0"/>
              <a:t>Český jazyk a literatura (</a:t>
            </a:r>
            <a:r>
              <a:rPr lang="cs-CZ" sz="2000" dirty="0"/>
              <a:t>pokud je součástí přijímacího řízení), promine ředitel školy na žádost osobě s cizím i českým občanstvím, která se:</a:t>
            </a:r>
          </a:p>
          <a:p>
            <a:pPr marL="0" indent="0" algn="just">
              <a:buNone/>
            </a:pPr>
            <a:endParaRPr lang="cs-CZ" sz="2000" dirty="0"/>
          </a:p>
          <a:p>
            <a:pPr algn="just">
              <a:buFont typeface="Wingdings" panose="05000000000000000000" pitchFamily="2" charset="2"/>
              <a:buChar char="ü"/>
            </a:pPr>
            <a:r>
              <a:rPr lang="cs-CZ" sz="2000" b="1" dirty="0">
                <a:solidFill>
                  <a:srgbClr val="131550"/>
                </a:solidFill>
              </a:rPr>
              <a:t>vzdělává</a:t>
            </a:r>
            <a:r>
              <a:rPr lang="cs-CZ" sz="2000" dirty="0">
                <a:solidFill>
                  <a:srgbClr val="131550"/>
                </a:solidFill>
              </a:rPr>
              <a:t> ve škole mimo území České republiky ve školním roce, ve kterém podává přihlášku ke  vzdělávání, a vzdělávala se ve škole mimo území České republiky alespoň 1 školní rok ze 3 školních roků bezprostředně předcházejících školnímu roku, ve kterém podává přihlášku, nebo</a:t>
            </a:r>
          </a:p>
          <a:p>
            <a:pPr marL="457200" lvl="1" indent="0" algn="just">
              <a:buNone/>
            </a:pPr>
            <a:r>
              <a:rPr lang="cs-CZ" sz="2000" i="1" dirty="0">
                <a:solidFill>
                  <a:srgbClr val="131550"/>
                </a:solidFill>
              </a:rPr>
              <a:t>= Uchazeč v 9. třídě v zahraničí, mezi 6. a 8. třídou byl min. 1 rok v zahraničí</a:t>
            </a:r>
          </a:p>
          <a:p>
            <a:pPr marL="0" indent="0" algn="just">
              <a:buNone/>
            </a:pPr>
            <a:endParaRPr lang="cs-CZ" sz="2000" dirty="0">
              <a:solidFill>
                <a:srgbClr val="131550"/>
              </a:solidFill>
            </a:endParaRPr>
          </a:p>
          <a:p>
            <a:pPr algn="just">
              <a:buFont typeface="Wingdings" panose="05000000000000000000" pitchFamily="2" charset="2"/>
              <a:buChar char="ü"/>
            </a:pPr>
            <a:r>
              <a:rPr lang="cs-CZ" sz="2000" b="1" dirty="0">
                <a:solidFill>
                  <a:srgbClr val="131550"/>
                </a:solidFill>
              </a:rPr>
              <a:t>vzdělávala</a:t>
            </a:r>
            <a:r>
              <a:rPr lang="cs-CZ" sz="2000" dirty="0">
                <a:solidFill>
                  <a:srgbClr val="131550"/>
                </a:solidFill>
              </a:rPr>
              <a:t> ve škole mimo území České republiky alespoň 2 školní roky ze 3 školních roků bezprostředně předcházejících školnímu roku, ve kterém podává přihlášku ke vzdělávání</a:t>
            </a:r>
          </a:p>
          <a:p>
            <a:pPr marL="457200" lvl="1" indent="0" algn="just">
              <a:buNone/>
            </a:pPr>
            <a:r>
              <a:rPr lang="cs-CZ" sz="2000" i="1" dirty="0">
                <a:solidFill>
                  <a:srgbClr val="2C2F68"/>
                </a:solidFill>
              </a:rPr>
              <a:t>= Uchazeč v 9. třídě v ČR, mezi 6. a 8. třídou byl min. 2 roky v zahraničí</a:t>
            </a:r>
          </a:p>
          <a:p>
            <a:pPr algn="just">
              <a:buFont typeface="Wingdings" panose="05000000000000000000" pitchFamily="2" charset="2"/>
              <a:buChar char="ü"/>
            </a:pPr>
            <a:endParaRPr lang="cs-CZ" sz="2800" dirty="0">
              <a:solidFill>
                <a:srgbClr val="FF0000"/>
              </a:solidFill>
            </a:endParaRPr>
          </a:p>
          <a:p>
            <a:endParaRPr lang="cs-CZ" dirty="0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B1123EBB-8570-6ACB-A3AD-BAEDD7A598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cs-CZ"/>
              <a:t>5. 11. 2025</a:t>
            </a:r>
            <a:endParaRPr lang="cs-CZ" dirty="0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9FBF2535-A5D5-C3E1-3B55-DD2A75606D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99D04E45-CDF3-FF2D-DE34-87DA26E62C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5C5083-87D1-440D-B016-5A5C43E82793}" type="slidenum">
              <a:rPr lang="cs-CZ" smtClean="0"/>
              <a:t>16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9121772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800AD94-73C3-D7E2-4078-A3971CF5DE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sz="2000" b="1" dirty="0"/>
              <a:t>Cizinci dle § 20, odst. 4 ŠZ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744888BA-C89F-9762-B35E-0B59B79089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117975"/>
          </a:xfrm>
        </p:spPr>
        <p:txBody>
          <a:bodyPr>
            <a:normAutofit/>
          </a:bodyPr>
          <a:lstStyle/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cs-CZ" sz="2000" dirty="0"/>
              <a:t>Za žádost lze považovat i pouhé označení příslušného údaje v přihlášce, tj. např. vysvědčení či potvrzení o studiu vydané zahraniční školou (může být zároveň předloženo i vysvědčení z české školy)</a:t>
            </a:r>
          </a:p>
          <a:p>
            <a:pPr marL="0" indent="0" algn="just">
              <a:buNone/>
            </a:pPr>
            <a:endParaRPr lang="cs-CZ" sz="2000" dirty="0"/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cs-CZ" sz="2000" dirty="0">
                <a:solidFill>
                  <a:srgbClr val="2C2F68"/>
                </a:solidFill>
              </a:rPr>
              <a:t>Navýšení času o 25 % a možnost překladového slovníku </a:t>
            </a:r>
            <a:r>
              <a:rPr lang="cs-CZ" sz="2000" dirty="0"/>
              <a:t>– automaticky bez doporučení ŠPZ u všech písemných testů (vč. ČJ, pokud ji uchazeč koná)</a:t>
            </a:r>
          </a:p>
          <a:p>
            <a:pPr marL="0" indent="0" algn="just">
              <a:buNone/>
            </a:pPr>
            <a:endParaRPr lang="cs-CZ" sz="2000" dirty="0"/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cs-CZ" sz="2000" dirty="0"/>
              <a:t>Redukované hodnocení – uchazeči, kteří nekonali JPZ/ŠPZ z českého jazyka (zahrnuje všechna kritéria kromě českého jazyka)</a:t>
            </a:r>
          </a:p>
          <a:p>
            <a:endParaRPr lang="cs-CZ" dirty="0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B1123EBB-8570-6ACB-A3AD-BAEDD7A598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cs-CZ"/>
              <a:t>5. 11. 2025</a:t>
            </a:r>
            <a:endParaRPr lang="cs-CZ" dirty="0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9FBF2535-A5D5-C3E1-3B55-DD2A75606D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99D04E45-CDF3-FF2D-DE34-87DA26E62C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5C5083-87D1-440D-B016-5A5C43E82793}" type="slidenum">
              <a:rPr lang="cs-CZ" smtClean="0"/>
              <a:t>17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7671177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CC8A1FA-EDE0-906B-8FE1-1F70BB4272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28788"/>
          </a:xfrm>
        </p:spPr>
        <p:txBody>
          <a:bodyPr>
            <a:normAutofit/>
          </a:bodyPr>
          <a:lstStyle/>
          <a:p>
            <a:pPr algn="ctr"/>
            <a:r>
              <a:rPr lang="cs-CZ" sz="2000" b="1" dirty="0"/>
              <a:t>Harmonogram přijímacího řízení – 1. kolo přijímacího řízení</a:t>
            </a:r>
          </a:p>
        </p:txBody>
      </p:sp>
      <p:graphicFrame>
        <p:nvGraphicFramePr>
          <p:cNvPr id="7" name="Zástupný obsah 6">
            <a:extLst>
              <a:ext uri="{FF2B5EF4-FFF2-40B4-BE49-F238E27FC236}">
                <a16:creationId xmlns:a16="http://schemas.microsoft.com/office/drawing/2014/main" id="{22979FE5-82DC-9D15-AD2F-C8BFEA03F72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86993546"/>
              </p:ext>
            </p:extLst>
          </p:nvPr>
        </p:nvGraphicFramePr>
        <p:xfrm>
          <a:off x="838200" y="1825625"/>
          <a:ext cx="10515600" cy="333756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2123661">
                  <a:extLst>
                    <a:ext uri="{9D8B030D-6E8A-4147-A177-3AD203B41FA5}">
                      <a16:colId xmlns:a16="http://schemas.microsoft.com/office/drawing/2014/main" val="185825879"/>
                    </a:ext>
                  </a:extLst>
                </a:gridCol>
                <a:gridCol w="8391939">
                  <a:extLst>
                    <a:ext uri="{9D8B030D-6E8A-4147-A177-3AD203B41FA5}">
                      <a16:colId xmlns:a16="http://schemas.microsoft.com/office/drawing/2014/main" val="210157766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cs-CZ" dirty="0"/>
                        <a:t>Termíny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Popis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7531101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/>
                        <a:t>15. 1. – 31. 1.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vyhlášení kritérií pro 1. kolo přijímacího řízení ředitelem školy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7966196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/>
                        <a:t>1. 2. – 20. 2.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podání přihlášky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0576614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>
                          <a:solidFill>
                            <a:srgbClr val="131550"/>
                          </a:solidFill>
                        </a:rPr>
                        <a:t>10. 4. a 13. 4.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konání jednotných přijímacích zkoušek čtyřleté obory a nástavby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3583125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/>
                        <a:t>14. 4. a 15. 4.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konání jednotných přijímacích zkoušek do víceletých gymnázií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8435913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l-PL" dirty="0"/>
                        <a:t>15. 3. - 23. 4.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/>
                        <a:t>konání školních/talentových přijímacích zkoušek </a:t>
                      </a:r>
                      <a:r>
                        <a:rPr lang="pl-PL" sz="1400" dirty="0"/>
                        <a:t>(jsou-li stanoveny) </a:t>
                      </a:r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7798312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/>
                        <a:t>29. 4. a 30. 4.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/>
                        <a:t>náhradní termín jednotných přijímacích zkoušek (všechny obory)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2014939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/>
                        <a:t>24. 4. - 5. 5.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náhradní termín školních/talentových přijímacích zkoušek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6217006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/>
                        <a:t>15. 5.	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zveřejnění výsledků 1. kola přijímacího řízení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64698818"/>
                  </a:ext>
                </a:extLst>
              </a:tr>
            </a:tbl>
          </a:graphicData>
        </a:graphic>
      </p:graphicFrame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3EF0B0AB-9BFD-496A-C7E9-72EB3F71E8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cs-CZ"/>
              <a:t>listopad 2025</a:t>
            </a:r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46829346-B492-EFFD-7B1D-5FD64365D6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2E5C57BD-5A68-7D6A-90A9-9CA09F02CC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5C5083-87D1-440D-B016-5A5C43E82793}" type="slidenum">
              <a:rPr lang="cs-CZ" smtClean="0"/>
              <a:t>18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1948243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25722EE-8C00-74FA-314D-7936205ACA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sz="2000" b="1" dirty="0"/>
              <a:t>Harmonogram přijímacího řízení – 2. kolo přijímacího řízení</a:t>
            </a:r>
          </a:p>
        </p:txBody>
      </p:sp>
      <p:graphicFrame>
        <p:nvGraphicFramePr>
          <p:cNvPr id="9" name="Zástupný obsah 8">
            <a:extLst>
              <a:ext uri="{FF2B5EF4-FFF2-40B4-BE49-F238E27FC236}">
                <a16:creationId xmlns:a16="http://schemas.microsoft.com/office/drawing/2014/main" id="{DD946402-0328-FFDC-B785-070F9B6B760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73381894"/>
              </p:ext>
            </p:extLst>
          </p:nvPr>
        </p:nvGraphicFramePr>
        <p:xfrm>
          <a:off x="838200" y="1825625"/>
          <a:ext cx="10515600" cy="185420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3057939">
                  <a:extLst>
                    <a:ext uri="{9D8B030D-6E8A-4147-A177-3AD203B41FA5}">
                      <a16:colId xmlns:a16="http://schemas.microsoft.com/office/drawing/2014/main" val="3070733744"/>
                    </a:ext>
                  </a:extLst>
                </a:gridCol>
                <a:gridCol w="7457661">
                  <a:extLst>
                    <a:ext uri="{9D8B030D-6E8A-4147-A177-3AD203B41FA5}">
                      <a16:colId xmlns:a16="http://schemas.microsoft.com/office/drawing/2014/main" val="87524097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820453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/>
                        <a:t>15. 5. – 18. 5.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vyhlášení kritérií pro 2. kolo přijímacího řízení ředitelem školy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1566417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/>
                        <a:t>19. 5. – 24. 5. (25. 5.2026)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podání přihlášky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4573326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/>
                        <a:t>8. 6. – 14. 6.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/>
                        <a:t>konání školních/talentových přijímacích zkoušek </a:t>
                      </a:r>
                      <a:r>
                        <a:rPr lang="pl-PL" sz="1400" dirty="0"/>
                        <a:t>(jsou-li stanoveny) </a:t>
                      </a:r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43005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/>
                        <a:t>23. 6.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zveřejnění výsledků 2. kola přijímacího řízení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78349774"/>
                  </a:ext>
                </a:extLst>
              </a:tr>
            </a:tbl>
          </a:graphicData>
        </a:graphic>
      </p:graphicFrame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CC9DB097-3CF9-7EFF-2B7C-CF5AF3DD9B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cs-CZ"/>
              <a:t>listopad 2025</a:t>
            </a:r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33A6BE47-13C8-2C65-C6DF-9BD99F7967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3D077788-AB6A-0310-2303-CB0C9F5D9F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5C5083-87D1-440D-B016-5A5C43E82793}" type="slidenum">
              <a:rPr lang="cs-CZ" smtClean="0"/>
              <a:t>19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350858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7D45D8B-78C3-A726-CE15-78F6160E33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0270" y="953325"/>
            <a:ext cx="9603275" cy="484268"/>
          </a:xfrm>
        </p:spPr>
        <p:txBody>
          <a:bodyPr>
            <a:normAutofit/>
          </a:bodyPr>
          <a:lstStyle/>
          <a:p>
            <a:pPr algn="ctr"/>
            <a:r>
              <a:rPr lang="cs-CZ" sz="2000" dirty="0"/>
              <a:t>Vývoj počtu živě narozených dětí v KHK</a:t>
            </a:r>
            <a:endParaRPr lang="cs-CZ" sz="2000" b="1" dirty="0"/>
          </a:p>
        </p:txBody>
      </p:sp>
      <p:sp>
        <p:nvSpPr>
          <p:cNvPr id="5" name="Šipka: dolů 4">
            <a:extLst>
              <a:ext uri="{FF2B5EF4-FFF2-40B4-BE49-F238E27FC236}">
                <a16:creationId xmlns:a16="http://schemas.microsoft.com/office/drawing/2014/main" id="{30332B55-B237-7018-61D3-DB08B55792BB}"/>
              </a:ext>
            </a:extLst>
          </p:cNvPr>
          <p:cNvSpPr/>
          <p:nvPr/>
        </p:nvSpPr>
        <p:spPr>
          <a:xfrm>
            <a:off x="8135596" y="2486826"/>
            <a:ext cx="546931" cy="2368616"/>
          </a:xfrm>
          <a:prstGeom prst="downArrow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6B947F3A-82BB-D502-DB86-2BBB4278D7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/>
          </a:p>
        </p:txBody>
      </p:sp>
      <p:graphicFrame>
        <p:nvGraphicFramePr>
          <p:cNvPr id="7" name="Zástupný obsah 6">
            <a:extLst>
              <a:ext uri="{FF2B5EF4-FFF2-40B4-BE49-F238E27FC236}">
                <a16:creationId xmlns:a16="http://schemas.microsoft.com/office/drawing/2014/main" id="{ACFFFE24-49E0-051A-8966-B1CD48D6A49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67108749"/>
              </p:ext>
            </p:extLst>
          </p:nvPr>
        </p:nvGraphicFramePr>
        <p:xfrm>
          <a:off x="838200" y="1304926"/>
          <a:ext cx="10039709" cy="45997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Zástupný symbol pro datum 7">
            <a:extLst>
              <a:ext uri="{FF2B5EF4-FFF2-40B4-BE49-F238E27FC236}">
                <a16:creationId xmlns:a16="http://schemas.microsoft.com/office/drawing/2014/main" id="{3EF90FA8-8C4D-27AE-1ADB-1F7D743104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cs-CZ"/>
              <a:t>listopad 2025</a:t>
            </a:r>
          </a:p>
        </p:txBody>
      </p:sp>
      <p:sp>
        <p:nvSpPr>
          <p:cNvPr id="9" name="Zástupný symbol pro zápatí 8">
            <a:extLst>
              <a:ext uri="{FF2B5EF4-FFF2-40B4-BE49-F238E27FC236}">
                <a16:creationId xmlns:a16="http://schemas.microsoft.com/office/drawing/2014/main" id="{A272F05E-7AF5-C361-6FD1-2AE2B9E43D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10" name="Zástupný symbol pro číslo snímku 9">
            <a:extLst>
              <a:ext uri="{FF2B5EF4-FFF2-40B4-BE49-F238E27FC236}">
                <a16:creationId xmlns:a16="http://schemas.microsoft.com/office/drawing/2014/main" id="{BDAC4804-086E-27D0-1109-B71CDD3141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5C5083-87D1-440D-B016-5A5C43E82793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9981516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4895465-97EB-1EF4-21D5-9B66362541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28788"/>
          </a:xfrm>
        </p:spPr>
        <p:txBody>
          <a:bodyPr>
            <a:normAutofit/>
          </a:bodyPr>
          <a:lstStyle/>
          <a:p>
            <a:pPr algn="ctr"/>
            <a:r>
              <a:rPr lang="cs-CZ" sz="2000" b="1" dirty="0">
                <a:solidFill>
                  <a:srgbClr val="030452"/>
                </a:solidFill>
                <a:latin typeface="Franklin Gothic Demi"/>
              </a:rPr>
              <a:t>Odvolání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4B3C3BB-4259-6084-3F5E-869C6BA3E5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11965"/>
            <a:ext cx="10515600" cy="4864998"/>
          </a:xfrm>
        </p:spPr>
        <p:txBody>
          <a:bodyPr/>
          <a:lstStyle/>
          <a:p>
            <a:pPr algn="just">
              <a:buFont typeface="Wingdings" panose="05000000000000000000" pitchFamily="2" charset="2"/>
              <a:buChar char="ü"/>
            </a:pPr>
            <a:r>
              <a:rPr lang="cs-CZ" sz="2200" dirty="0"/>
              <a:t>Lze </a:t>
            </a:r>
            <a:r>
              <a:rPr lang="cs-CZ" sz="2200" u="sng" dirty="0"/>
              <a:t>podat</a:t>
            </a:r>
            <a:r>
              <a:rPr lang="cs-CZ" sz="2200" dirty="0"/>
              <a:t> ve lhůtě </a:t>
            </a:r>
            <a:r>
              <a:rPr lang="cs-CZ" sz="2200" b="1" dirty="0"/>
              <a:t>3 </a:t>
            </a:r>
            <a:r>
              <a:rPr lang="cs-CZ" sz="2200" b="1" u="sng" dirty="0"/>
              <a:t>pracovních</a:t>
            </a:r>
            <a:r>
              <a:rPr lang="cs-CZ" sz="2200" b="1" dirty="0"/>
              <a:t> dnů </a:t>
            </a:r>
            <a:r>
              <a:rPr lang="cs-CZ" sz="2200" dirty="0"/>
              <a:t>ode dne zveřejnění výsledků (tj. v 1. kole lze podat odvolání do 20.5.)</a:t>
            </a:r>
          </a:p>
          <a:p>
            <a:pPr marL="0" indent="0" algn="just">
              <a:buNone/>
            </a:pPr>
            <a:endParaRPr lang="cs-CZ" sz="2200" dirty="0"/>
          </a:p>
          <a:p>
            <a:pPr algn="just">
              <a:buFont typeface="Wingdings" panose="05000000000000000000" pitchFamily="2" charset="2"/>
              <a:buChar char="ü"/>
            </a:pPr>
            <a:r>
              <a:rPr lang="cs-CZ" sz="2200" dirty="0"/>
              <a:t>Podává se osobně, poštou, datovou schránkou (nikoli přes </a:t>
            </a:r>
            <a:r>
              <a:rPr lang="cs-CZ" sz="2200" dirty="0" err="1"/>
              <a:t>DiPSy</a:t>
            </a:r>
            <a:r>
              <a:rPr lang="cs-CZ" sz="2200" dirty="0"/>
              <a:t>)</a:t>
            </a:r>
          </a:p>
          <a:p>
            <a:pPr algn="just">
              <a:buFont typeface="Wingdings" panose="05000000000000000000" pitchFamily="2" charset="2"/>
              <a:buChar char="ü"/>
            </a:pPr>
            <a:endParaRPr lang="cs-CZ" dirty="0"/>
          </a:p>
          <a:p>
            <a:pPr algn="just">
              <a:buFont typeface="Wingdings" panose="05000000000000000000" pitchFamily="2" charset="2"/>
              <a:buChar char="ü"/>
            </a:pPr>
            <a:r>
              <a:rPr lang="cs-CZ" sz="22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ODVOLÁNÍ BY MĚLO BÝT PODÁNO POUZE V PŘÍPADĚ, ŽE BYLA PORUŠENA PRÁVA UCHAZEČE NEBO V PŘÍPADĚ ŠPATNĚ ZAPOČÍTANÝCH BODŮ.</a:t>
            </a:r>
          </a:p>
          <a:p>
            <a:pPr marL="0" indent="0" algn="just">
              <a:buNone/>
            </a:pPr>
            <a:endParaRPr lang="cs-CZ" sz="2200" b="1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just">
              <a:buFont typeface="Wingdings" panose="05000000000000000000" pitchFamily="2" charset="2"/>
              <a:buChar char="ü"/>
            </a:pPr>
            <a:r>
              <a:rPr lang="cs-CZ" sz="2200" dirty="0">
                <a:solidFill>
                  <a:srgbClr val="131550"/>
                </a:solidFill>
              </a:rPr>
              <a:t>Poučení, v jaké lhůtě je možno podat odvolání, od kterého dne se tato lhůta počítá, který správní orgán o odvolání rozhoduje a u kterého správního orgánu se odvolání podává bude nově součástí zveřejnění výsledků</a:t>
            </a:r>
          </a:p>
          <a:p>
            <a:pPr algn="just">
              <a:buFont typeface="Wingdings" panose="05000000000000000000" pitchFamily="2" charset="2"/>
              <a:buChar char="ü"/>
            </a:pPr>
            <a:endParaRPr lang="cs-CZ" sz="2200" dirty="0"/>
          </a:p>
          <a:p>
            <a:endParaRPr lang="cs-CZ" dirty="0"/>
          </a:p>
          <a:p>
            <a:endParaRPr lang="cs-CZ" dirty="0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6857CFC7-0C08-5EE3-025D-27EA18D384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cs-CZ"/>
              <a:t>listopad 2025</a:t>
            </a:r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0664B13B-9731-CFB2-6B4E-6E321BB2DF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D67BF717-6CC8-D0B0-A944-AD7F6A705F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5C5083-87D1-440D-B016-5A5C43E82793}" type="slidenum">
              <a:rPr lang="cs-CZ" smtClean="0"/>
              <a:t>20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1595953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41247DB-5CBB-D46A-6804-F240431C81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69153"/>
          </a:xfrm>
        </p:spPr>
        <p:txBody>
          <a:bodyPr/>
          <a:lstStyle/>
          <a:p>
            <a:pPr algn="ctr"/>
            <a:r>
              <a:rPr lang="cs-CZ" sz="2000" b="1" dirty="0"/>
              <a:t>Odvolací důvody, kterým nemůže být vyhověno – 1/2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8A65299-4D66-A48D-C34D-7986FC1137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03243"/>
            <a:ext cx="10515600" cy="4754093"/>
          </a:xfrm>
        </p:spPr>
        <p:txBody>
          <a:bodyPr>
            <a:normAutofit fontScale="92500"/>
          </a:bodyPr>
          <a:lstStyle/>
          <a:p>
            <a:pPr marL="342900" indent="-342900" algn="just">
              <a:buSzPts val="1000"/>
              <a:buFont typeface="Wingdings" panose="05000000000000000000" pitchFamily="2" charset="2"/>
              <a:buChar char="ü"/>
              <a:tabLst>
                <a:tab pos="457200" algn="l"/>
              </a:tabLst>
            </a:pPr>
            <a:r>
              <a:rPr lang="cs-CZ" sz="2200" b="1" dirty="0"/>
              <a:t>Uchazeč nesplnil kritéria </a:t>
            </a:r>
            <a:r>
              <a:rPr lang="cs-CZ" sz="2200" dirty="0"/>
              <a:t>(a tudíž nemůže být přijat ani kdyby byla dostatečná kapacita oboru)</a:t>
            </a:r>
          </a:p>
          <a:p>
            <a:pPr marL="342900" indent="-342900" algn="just">
              <a:buSzPts val="1000"/>
              <a:buFont typeface="Wingdings" panose="05000000000000000000" pitchFamily="2" charset="2"/>
              <a:buChar char="ü"/>
              <a:tabLst>
                <a:tab pos="457200" algn="l"/>
              </a:tabLst>
            </a:pPr>
            <a:endParaRPr lang="cs-CZ" sz="2200" dirty="0"/>
          </a:p>
          <a:p>
            <a:pPr marL="342900" lvl="0" indent="-342900" algn="just">
              <a:buSzPts val="1000"/>
              <a:buFont typeface="Wingdings" panose="05000000000000000000" pitchFamily="2" charset="2"/>
              <a:buChar char="ü"/>
              <a:tabLst>
                <a:tab pos="457200" algn="l"/>
              </a:tabLst>
            </a:pPr>
            <a:r>
              <a:rPr lang="cs-CZ" sz="2200" b="1" dirty="0"/>
              <a:t>Kapacitní důvody a uplatnění zápisových lístků</a:t>
            </a:r>
            <a:r>
              <a:rPr lang="cs-CZ" sz="2200" dirty="0"/>
              <a:t> (zápisové lístky byly zrušeny, pořadí uchazečů se tedy „neposouvá“ jako v minulých letech)</a:t>
            </a:r>
          </a:p>
          <a:p>
            <a:pPr marL="342900" lvl="0" indent="-342900" algn="just">
              <a:buSzPts val="1000"/>
              <a:buFont typeface="Wingdings" panose="05000000000000000000" pitchFamily="2" charset="2"/>
              <a:buChar char="ü"/>
              <a:tabLst>
                <a:tab pos="457200" algn="l"/>
              </a:tabLst>
            </a:pPr>
            <a:endParaRPr lang="cs-CZ" sz="2200" dirty="0"/>
          </a:p>
          <a:p>
            <a:pPr marL="342900" lvl="0" indent="-342900" algn="just">
              <a:buSzPts val="1000"/>
              <a:buFont typeface="Wingdings" panose="05000000000000000000" pitchFamily="2" charset="2"/>
              <a:buChar char="ü"/>
              <a:tabLst>
                <a:tab pos="457200" algn="l"/>
              </a:tabLst>
            </a:pPr>
            <a:r>
              <a:rPr lang="cs-CZ" sz="2200" b="1" dirty="0"/>
              <a:t>Trvalý zájem o obor </a:t>
            </a:r>
            <a:r>
              <a:rPr lang="cs-CZ" sz="2200" dirty="0"/>
              <a:t>(lze zohlednit pouze to, co bylo v kritériích)</a:t>
            </a:r>
          </a:p>
          <a:p>
            <a:pPr marL="342900" lvl="0" indent="-342900" algn="just">
              <a:buSzPts val="1000"/>
              <a:buFont typeface="Wingdings" panose="05000000000000000000" pitchFamily="2" charset="2"/>
              <a:buChar char="ü"/>
              <a:tabLst>
                <a:tab pos="457200" algn="l"/>
              </a:tabLst>
            </a:pPr>
            <a:endParaRPr lang="cs-CZ" sz="2200" dirty="0"/>
          </a:p>
          <a:p>
            <a:pPr marL="342900" lvl="0" indent="-342900" algn="just">
              <a:buSzPts val="1000"/>
              <a:buFont typeface="Wingdings" panose="05000000000000000000" pitchFamily="2" charset="2"/>
              <a:buChar char="ü"/>
              <a:tabLst>
                <a:tab pos="457200" algn="l"/>
              </a:tabLst>
            </a:pPr>
            <a:r>
              <a:rPr lang="cs-CZ" sz="2200" b="1" dirty="0"/>
              <a:t>Nepochopení priorit </a:t>
            </a:r>
            <a:r>
              <a:rPr lang="cs-CZ" sz="2200" dirty="0"/>
              <a:t>(nelze vyhovět odvolání, když si uchazeč následně rozmyslí své priority)</a:t>
            </a:r>
          </a:p>
          <a:p>
            <a:pPr marL="342900" lvl="0" indent="-342900" algn="just">
              <a:buSzPts val="1000"/>
              <a:buFont typeface="Wingdings" panose="05000000000000000000" pitchFamily="2" charset="2"/>
              <a:buChar char="ü"/>
              <a:tabLst>
                <a:tab pos="457200" algn="l"/>
              </a:tabLst>
            </a:pPr>
            <a:endParaRPr lang="cs-CZ" sz="2200" dirty="0"/>
          </a:p>
          <a:p>
            <a:pPr marL="342900" lvl="0" indent="-342900" algn="just">
              <a:buSzPts val="1000"/>
              <a:buFont typeface="Wingdings" panose="05000000000000000000" pitchFamily="2" charset="2"/>
              <a:buChar char="ü"/>
              <a:tabLst>
                <a:tab pos="457200" algn="l"/>
              </a:tabLst>
            </a:pPr>
            <a:r>
              <a:rPr lang="cs-CZ" sz="2200" b="1" dirty="0"/>
              <a:t>Prokazování aktivit, diplomů, certifikátů</a:t>
            </a:r>
            <a:r>
              <a:rPr lang="cs-CZ" sz="2200" dirty="0"/>
              <a:t> až při odvolání (veškeré přílohy přihlášky je nutné podat včas, nejčastěji zároveň s přihláškou – je nutné si pečlivě přečíst kritéria přijímacího řízení vypsaná ředitelem dané střední školy a aktivity, diplomy, certifikáty … dokládat přesně dle kritérií)</a:t>
            </a:r>
          </a:p>
          <a:p>
            <a:endParaRPr lang="cs-CZ" dirty="0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FE8365FE-ABBF-12CA-5557-E37394973F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cs-CZ"/>
              <a:t>listopad 2025</a:t>
            </a:r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47D71423-306B-7F9D-42D6-27F0EAEC6C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C31C1CDB-7A3D-820D-A694-90D6F5E99E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5C5083-87D1-440D-B016-5A5C43E82793}" type="slidenum">
              <a:rPr lang="cs-CZ" smtClean="0"/>
              <a:t>21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9526434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11EF208-E94D-FC41-FC05-ADD28F65E8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69153"/>
          </a:xfrm>
        </p:spPr>
        <p:txBody>
          <a:bodyPr/>
          <a:lstStyle/>
          <a:p>
            <a:pPr algn="ctr"/>
            <a:r>
              <a:rPr lang="cs-CZ" sz="2000" b="1" dirty="0"/>
              <a:t>Odvolací důvody, kterým nemůže být vyhověno – 2/2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40443DF-2239-65F4-F096-8C60D7B4FF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63487"/>
            <a:ext cx="10515600" cy="5113476"/>
          </a:xfrm>
        </p:spPr>
        <p:txBody>
          <a:bodyPr>
            <a:normAutofit/>
          </a:bodyPr>
          <a:lstStyle/>
          <a:p>
            <a:pPr marL="342900" lvl="0" indent="-342900" algn="just">
              <a:buSzPts val="1000"/>
              <a:buFont typeface="Wingdings" panose="05000000000000000000" pitchFamily="2" charset="2"/>
              <a:buChar char="ü"/>
              <a:tabLst>
                <a:tab pos="457200" algn="l"/>
              </a:tabLst>
            </a:pPr>
            <a:r>
              <a:rPr lang="cs-CZ" sz="2200" b="1" dirty="0"/>
              <a:t>Bodové ohodnocení jednotlivých úloh v testech </a:t>
            </a:r>
            <a:r>
              <a:rPr lang="cs-CZ" sz="2200" dirty="0"/>
              <a:t>(Na stránkách </a:t>
            </a:r>
            <a:r>
              <a:rPr lang="cs-CZ" sz="2200" dirty="0"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www.cermat.cz</a:t>
            </a:r>
            <a:r>
              <a:rPr lang="cs-CZ" sz="2200" dirty="0"/>
              <a:t> jsou vždy zveřejněny testy vč. bodového hodnocení jednotlivých úloh – je vhodné před podáním odvolání zkontrolovat, zda skutečně byly body přiděleny chybně. Většinou si rodiče mylně vykládají bodování úloh s pod úlohami, úlohy, kde má uchazeč najít v textu chybná slova apod.)</a:t>
            </a:r>
          </a:p>
          <a:p>
            <a:pPr marL="342900" lvl="0" indent="-342900" algn="just">
              <a:buSzPts val="1000"/>
              <a:buFont typeface="Wingdings" panose="05000000000000000000" pitchFamily="2" charset="2"/>
              <a:buChar char="ü"/>
              <a:tabLst>
                <a:tab pos="457200" algn="l"/>
              </a:tabLst>
            </a:pPr>
            <a:endParaRPr lang="cs-CZ" sz="2200" dirty="0"/>
          </a:p>
          <a:p>
            <a:pPr marL="342900" lvl="0" indent="-342900" algn="just">
              <a:buSzPts val="1000"/>
              <a:buFont typeface="Wingdings" panose="05000000000000000000" pitchFamily="2" charset="2"/>
              <a:buChar char="ü"/>
              <a:tabLst>
                <a:tab pos="457200" algn="l"/>
              </a:tabLst>
            </a:pPr>
            <a:r>
              <a:rPr lang="cs-CZ" sz="2200" b="1" dirty="0"/>
              <a:t>Rozporování průběhu zkoušky </a:t>
            </a:r>
            <a:r>
              <a:rPr lang="cs-CZ" sz="2200" dirty="0"/>
              <a:t>(pokud se při zkoušce odehraje něco výjimečného, je nutné, aby to bylo zaznamenáno v protokolu o průběhu zkoušky)</a:t>
            </a:r>
          </a:p>
          <a:p>
            <a:pPr marL="342900" lvl="0" indent="-342900" algn="just">
              <a:buSzPts val="1000"/>
              <a:buFont typeface="Wingdings" panose="05000000000000000000" pitchFamily="2" charset="2"/>
              <a:buChar char="ü"/>
              <a:tabLst>
                <a:tab pos="457200" algn="l"/>
              </a:tabLst>
            </a:pPr>
            <a:endParaRPr lang="cs-CZ" sz="2200" dirty="0"/>
          </a:p>
          <a:p>
            <a:pPr marL="342900" lvl="0" indent="-342900" algn="just">
              <a:buSzPts val="1000"/>
              <a:buFont typeface="Wingdings" panose="05000000000000000000" pitchFamily="2" charset="2"/>
              <a:buChar char="ü"/>
              <a:tabLst>
                <a:tab pos="457200" algn="l"/>
              </a:tabLst>
            </a:pPr>
            <a:r>
              <a:rPr lang="cs-CZ" sz="2200" b="1" dirty="0"/>
              <a:t>Nemoc či jiné závažné události v době konání zkoušky </a:t>
            </a:r>
            <a:r>
              <a:rPr lang="cs-CZ" sz="2200" dirty="0"/>
              <a:t>(v případě nemoci, úrazu, úmrtí v rodině apod. je vhodné, aby rodič informoval školu a požádal o konání zkoušky v náhradním termínu)</a:t>
            </a:r>
          </a:p>
          <a:p>
            <a:endParaRPr lang="cs-CZ" dirty="0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6429B9C9-7FBC-1592-93F7-9EA4592154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cs-CZ"/>
              <a:t>listopad 2025</a:t>
            </a:r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E58F7874-93C5-0A63-8C93-1A59B43AF7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9A4DA975-1339-5884-3A26-4D38C4E966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5C5083-87D1-440D-B016-5A5C43E82793}" type="slidenum">
              <a:rPr lang="cs-CZ" smtClean="0"/>
              <a:t>22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750779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F2A4C66-A8EA-6F89-A1B1-F61F35E8EB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28179"/>
          </a:xfrm>
        </p:spPr>
        <p:txBody>
          <a:bodyPr>
            <a:normAutofit/>
          </a:bodyPr>
          <a:lstStyle/>
          <a:p>
            <a:pPr algn="ctr"/>
            <a:r>
              <a:rPr lang="cs-CZ" sz="2000" b="1" dirty="0">
                <a:solidFill>
                  <a:srgbClr val="030452"/>
                </a:solidFill>
                <a:latin typeface="Franklin Gothic Demi"/>
              </a:rPr>
              <a:t>Vzdání se práva přijetí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36B6D11-C652-5C1B-4390-58DA888141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69877"/>
            <a:ext cx="10515600" cy="4707086"/>
          </a:xfrm>
        </p:spPr>
        <p:txBody>
          <a:bodyPr>
            <a:normAutofit/>
          </a:bodyPr>
          <a:lstStyle/>
          <a:p>
            <a:pPr algn="just">
              <a:buFont typeface="Wingdings" panose="05000000000000000000" pitchFamily="2" charset="2"/>
              <a:buChar char="ü"/>
            </a:pPr>
            <a:r>
              <a:rPr lang="cs-CZ" sz="2200" dirty="0"/>
              <a:t>„Nutné </a:t>
            </a:r>
            <a:r>
              <a:rPr lang="cs-CZ" sz="2200" u="sng" dirty="0"/>
              <a:t>doručit</a:t>
            </a:r>
            <a:r>
              <a:rPr lang="cs-CZ" sz="2200" dirty="0"/>
              <a:t> </a:t>
            </a:r>
            <a:r>
              <a:rPr lang="cs-CZ" sz="2200" dirty="0">
                <a:solidFill>
                  <a:srgbClr val="131550"/>
                </a:solidFill>
              </a:rPr>
              <a:t>nejpozději v den, kdy došla přihláška do dalšího kola </a:t>
            </a:r>
            <a:r>
              <a:rPr lang="cs-CZ" sz="2200" dirty="0"/>
              <a:t>(termín pro podání přihlášek ve 2. kole je 19. - 24. 5. 2026, resp. 25. 5. 2026 )</a:t>
            </a:r>
          </a:p>
          <a:p>
            <a:pPr algn="just">
              <a:buFont typeface="Wingdings" panose="05000000000000000000" pitchFamily="2" charset="2"/>
              <a:buChar char="ü"/>
            </a:pPr>
            <a:endParaRPr lang="cs-CZ" sz="2200" dirty="0"/>
          </a:p>
          <a:p>
            <a:pPr algn="just">
              <a:buFont typeface="Wingdings" panose="05000000000000000000" pitchFamily="2" charset="2"/>
              <a:buChar char="ü"/>
            </a:pPr>
            <a:r>
              <a:rPr lang="cs-CZ" sz="2200" dirty="0"/>
              <a:t>Formulář není předepsán</a:t>
            </a:r>
          </a:p>
          <a:p>
            <a:pPr algn="just">
              <a:buFont typeface="Wingdings" panose="05000000000000000000" pitchFamily="2" charset="2"/>
              <a:buChar char="ü"/>
            </a:pPr>
            <a:endParaRPr lang="cs-CZ" sz="2200" dirty="0"/>
          </a:p>
          <a:p>
            <a:pPr algn="just">
              <a:buFont typeface="Wingdings" panose="05000000000000000000" pitchFamily="2" charset="2"/>
              <a:buChar char="ü"/>
            </a:pPr>
            <a:r>
              <a:rPr lang="cs-CZ" sz="2200" dirty="0"/>
              <a:t>Lze podat i přes </a:t>
            </a:r>
            <a:r>
              <a:rPr lang="cs-CZ" sz="2200" dirty="0" err="1"/>
              <a:t>DiPSy</a:t>
            </a:r>
            <a:endParaRPr lang="cs-CZ" sz="2200" dirty="0"/>
          </a:p>
          <a:p>
            <a:pPr marL="0" indent="0" algn="just">
              <a:buNone/>
            </a:pPr>
            <a:endParaRPr lang="cs-CZ" sz="2200" dirty="0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22435D9E-5AE9-C346-DC4A-45C0DC8FA6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cs-CZ"/>
              <a:t>listopad 2025</a:t>
            </a:r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74B7F364-E04D-E86F-7560-6113503F37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FA708C2C-0921-36FB-A9EC-D74875513D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5C5083-87D1-440D-B016-5A5C43E82793}" type="slidenum">
              <a:rPr lang="cs-CZ" smtClean="0"/>
              <a:t>23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9778088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D9EC2EA-21C2-2D0C-AAE1-9F3369C011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38727"/>
          </a:xfrm>
        </p:spPr>
        <p:txBody>
          <a:bodyPr>
            <a:normAutofit/>
          </a:bodyPr>
          <a:lstStyle/>
          <a:p>
            <a:pPr algn="ctr"/>
            <a:r>
              <a:rPr lang="cs-CZ" sz="2000" dirty="0"/>
              <a:t>Nejčastější chyby/problémy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5B9347AB-3663-C803-FC8E-180CCFCFE5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cs-CZ" sz="2800" dirty="0"/>
              <a:t> </a:t>
            </a:r>
            <a:r>
              <a:rPr lang="cs-CZ" sz="2400" dirty="0"/>
              <a:t>Podání přihlášky nenechávat na poslední chvíli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cs-CZ" sz="2400" dirty="0"/>
              <a:t> Pečlivě zkontrolovat název školy, adresu, formu vzdělávání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cs-CZ" sz="2400" dirty="0"/>
              <a:t> Zvážit priority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cs-CZ" sz="2400" dirty="0"/>
              <a:t> S pomocí výsledků z loňského roku (</a:t>
            </a:r>
            <a:r>
              <a:rPr lang="cs-CZ" sz="2400" dirty="0">
                <a:hlinkClick r:id="rId2"/>
              </a:rPr>
              <a:t>www.dipsy.cz</a:t>
            </a:r>
            <a:r>
              <a:rPr lang="cs-CZ" sz="2400" dirty="0"/>
              <a:t>) zvážit znalosti uchazeče a šanci na přijetí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cs-CZ" sz="2400" dirty="0"/>
              <a:t>Vyplňovat záznamový arch dle instrukcí (tj. </a:t>
            </a:r>
            <a:r>
              <a:rPr lang="cs-CZ" sz="2400" b="1" dirty="0"/>
              <a:t>zejména čitelně </a:t>
            </a:r>
            <a:r>
              <a:rPr lang="cs-CZ" sz="2400" dirty="0"/>
              <a:t>a do vyznačených rámečků)</a:t>
            </a:r>
          </a:p>
          <a:p>
            <a:pPr marL="0" indent="0">
              <a:buNone/>
            </a:pPr>
            <a:endParaRPr lang="cs-CZ" dirty="0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C18D1D0F-9F44-3C3C-0877-574AF5CBE5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cs-CZ"/>
              <a:t>listopad 2025</a:t>
            </a:r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2849C080-6A28-7CCA-015E-EA7F6AE2F8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50A1C774-1712-5F44-3EB4-FE2B61D3C8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5C5083-87D1-440D-B016-5A5C43E82793}" type="slidenum">
              <a:rPr lang="cs-CZ" smtClean="0"/>
              <a:t>24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4635182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5B2F23A-2583-1A23-95D8-9C2B2D8795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sz="2000" dirty="0"/>
              <a:t>Kontakty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FDA5D37-065F-010A-A735-D9C41B021F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sz="2400" dirty="0"/>
              <a:t>Mgr. Renáta Koldrtová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cs-CZ" sz="2000" dirty="0"/>
              <a:t>Vedoucí oddělení vzdělávání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cs-CZ" sz="2000" dirty="0"/>
              <a:t>Tel: 607 028 851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cs-CZ" sz="2000" dirty="0"/>
              <a:t>E-mail: </a:t>
            </a:r>
            <a:r>
              <a:rPr lang="cs-CZ" sz="2000" dirty="0">
                <a:hlinkClick r:id="rId2"/>
              </a:rPr>
              <a:t>rkoldrtova@khk.cz</a:t>
            </a:r>
            <a:endParaRPr lang="cs-CZ" sz="2000" dirty="0"/>
          </a:p>
          <a:p>
            <a:pPr lvl="1"/>
            <a:endParaRPr lang="cs-CZ" dirty="0"/>
          </a:p>
          <a:p>
            <a:pPr marL="0" indent="0">
              <a:buNone/>
            </a:pPr>
            <a:r>
              <a:rPr lang="cs-CZ" sz="2400" dirty="0"/>
              <a:t>Ing. Pavlína Zahálková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cs-CZ" sz="2000" dirty="0"/>
              <a:t>Přijímací řízení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cs-CZ" sz="2000" dirty="0"/>
              <a:t>Tel: 607 029 901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cs-CZ" sz="2000" dirty="0"/>
              <a:t>E-mail: </a:t>
            </a:r>
            <a:r>
              <a:rPr lang="cs-CZ" sz="2000" dirty="0"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pzahalkova@khk.cz</a:t>
            </a:r>
            <a:endParaRPr lang="cs-CZ" sz="2000" dirty="0"/>
          </a:p>
          <a:p>
            <a:pPr lvl="1"/>
            <a:endParaRPr lang="cs-CZ" dirty="0"/>
          </a:p>
          <a:p>
            <a:pPr lvl="1"/>
            <a:endParaRPr lang="cs-CZ" dirty="0"/>
          </a:p>
          <a:p>
            <a:pPr lvl="1"/>
            <a:endParaRPr lang="cs-CZ" dirty="0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493A8BC9-CBEE-3CD2-2FAA-A7972DA621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cs-CZ"/>
              <a:t>listopad 2025</a:t>
            </a:r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AACEA5F7-0650-64BA-DF73-2E1BE43E15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1588BD04-50C0-1FBF-9C52-B3A5891499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5C5083-87D1-440D-B016-5A5C43E82793}" type="slidenum">
              <a:rPr lang="cs-CZ" smtClean="0"/>
              <a:t>25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2532261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4CD9D7B-E338-4F6A-8672-D2C2ACBFE5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cs-CZ" b="1" dirty="0">
                <a:latin typeface="+mn-lt"/>
                <a:ea typeface="+mn-ea"/>
                <a:cs typeface="+mn-cs"/>
              </a:rPr>
              <a:t>Děkuji za pozornost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2F4B511C-DBE9-43BA-8E8A-DB4BE9106C99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75134F58-C743-E807-B57A-EFCBE52B3E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cs-CZ"/>
              <a:t>listopad 2025</a:t>
            </a:r>
            <a:endParaRPr lang="en-US" dirty="0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4E7AF64B-2876-D454-2ED9-9B6A501815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E72298A3-CF8C-27EE-BFE5-47F26BBE44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26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14799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6FF5E2D-2343-858E-78F6-82B457E908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29813" y="487017"/>
            <a:ext cx="9603275" cy="1009056"/>
          </a:xfrm>
        </p:spPr>
        <p:txBody>
          <a:bodyPr>
            <a:noAutofit/>
          </a:bodyPr>
          <a:lstStyle/>
          <a:p>
            <a:pPr algn="ctr"/>
            <a:r>
              <a:rPr lang="cs-CZ" sz="2000" b="1" dirty="0"/>
              <a:t>Přihlášky na SŠ - podíly počtu přihlášek v 1. kole přijímacího řízení na SŠ v roce 2025 v KHK do denní formy vzdělávání dle kategorií oborů </a:t>
            </a:r>
            <a:br>
              <a:rPr lang="cs-CZ" sz="2000" b="1" dirty="0"/>
            </a:br>
            <a:r>
              <a:rPr lang="cs-CZ" sz="2000" dirty="0"/>
              <a:t>(údaje bez víceletých gymnázií a nástaveb)</a:t>
            </a:r>
            <a:br>
              <a:rPr lang="cs-CZ" sz="2000" dirty="0"/>
            </a:br>
            <a:endParaRPr lang="cs-CZ" sz="2000" dirty="0"/>
          </a:p>
        </p:txBody>
      </p:sp>
      <p:graphicFrame>
        <p:nvGraphicFramePr>
          <p:cNvPr id="4" name="Zástupný obsah 9">
            <a:extLst>
              <a:ext uri="{FF2B5EF4-FFF2-40B4-BE49-F238E27FC236}">
                <a16:creationId xmlns:a16="http://schemas.microsoft.com/office/drawing/2014/main" id="{4ECF5E5F-2981-7985-7980-101E3EEFD263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1130300" y="1674977"/>
          <a:ext cx="9602788" cy="422969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013FF9E2-2ED0-C4E6-4633-8001F5E6DD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cs-CZ"/>
              <a:t>listopad 2025</a:t>
            </a:r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E0F43D13-87EA-A86D-D954-57515CE06D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FD1CE1B7-699C-A9EF-1BEA-59BC643C60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5C5083-87D1-440D-B016-5A5C43E82793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409412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102F1A2-FD20-967B-26F5-483F1327AC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0270" y="953324"/>
            <a:ext cx="9603275" cy="438913"/>
          </a:xfrm>
        </p:spPr>
        <p:txBody>
          <a:bodyPr>
            <a:normAutofit/>
          </a:bodyPr>
          <a:lstStyle/>
          <a:p>
            <a:pPr algn="ctr"/>
            <a:r>
              <a:rPr lang="cs-CZ" sz="2000" b="1" dirty="0"/>
              <a:t>Obory vzdělání SŠ v KHK s největším celkovým počtem přihlášek</a:t>
            </a:r>
          </a:p>
        </p:txBody>
      </p:sp>
      <p:pic>
        <p:nvPicPr>
          <p:cNvPr id="5" name="Zástupný obsah 4">
            <a:extLst>
              <a:ext uri="{FF2B5EF4-FFF2-40B4-BE49-F238E27FC236}">
                <a16:creationId xmlns:a16="http://schemas.microsoft.com/office/drawing/2014/main" id="{52774705-5380-25A2-2C30-73893900DD1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470017" y="1871529"/>
            <a:ext cx="8923353" cy="3594234"/>
          </a:xfrm>
          <a:pattFill prst="pct50">
            <a:fgClr>
              <a:schemeClr val="accent1">
                <a:lumMod val="20000"/>
                <a:lumOff val="80000"/>
              </a:schemeClr>
            </a:fgClr>
            <a:bgClr>
              <a:schemeClr val="bg1"/>
            </a:bgClr>
          </a:pattFill>
        </p:spPr>
      </p:pic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6703D772-6163-9EA0-7623-B2581751DA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cs-CZ"/>
              <a:t>listopad 2025</a:t>
            </a:r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E4BC169B-F71F-E8FF-DE54-A51FCAC6FD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1F72E911-D55F-5ADD-645D-CAD1FBFA85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5C5083-87D1-440D-B016-5A5C43E82793}" type="slidenum">
              <a:rPr lang="cs-CZ" smtClean="0"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319939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1E223E8-AA34-997B-2818-EA6F230E36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0270" y="953324"/>
            <a:ext cx="9603275" cy="470123"/>
          </a:xfrm>
        </p:spPr>
        <p:txBody>
          <a:bodyPr>
            <a:normAutofit/>
          </a:bodyPr>
          <a:lstStyle/>
          <a:p>
            <a:pPr algn="ctr"/>
            <a:r>
              <a:rPr lang="cs-CZ" sz="2000" b="1" dirty="0"/>
              <a:t>Nejžádanější obory v KHK dle indexu poptávky</a:t>
            </a:r>
          </a:p>
        </p:txBody>
      </p:sp>
      <p:pic>
        <p:nvPicPr>
          <p:cNvPr id="5" name="Zástupný obsah 4">
            <a:extLst>
              <a:ext uri="{FF2B5EF4-FFF2-40B4-BE49-F238E27FC236}">
                <a16:creationId xmlns:a16="http://schemas.microsoft.com/office/drawing/2014/main" id="{8AD2BC61-EF10-DA5C-652B-96E176EF976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44019" y="1514170"/>
            <a:ext cx="9602788" cy="2535224"/>
          </a:xfrm>
        </p:spPr>
      </p:pic>
      <p:sp>
        <p:nvSpPr>
          <p:cNvPr id="7" name="TextovéPole 6">
            <a:extLst>
              <a:ext uri="{FF2B5EF4-FFF2-40B4-BE49-F238E27FC236}">
                <a16:creationId xmlns:a16="http://schemas.microsoft.com/office/drawing/2014/main" id="{6713D84E-E556-BC09-0CF8-C7B173C47BCF}"/>
              </a:ext>
            </a:extLst>
          </p:cNvPr>
          <p:cNvSpPr txBox="1"/>
          <p:nvPr/>
        </p:nvSpPr>
        <p:spPr>
          <a:xfrm>
            <a:off x="1044019" y="4521492"/>
            <a:ext cx="960278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1200" dirty="0">
                <a:latin typeface="+mj-lt"/>
                <a:ea typeface="+mj-ea"/>
                <a:cs typeface="+mj-cs"/>
              </a:rPr>
              <a:t>Index poptávky je vypočítán jako podíl </a:t>
            </a:r>
            <a:r>
              <a:rPr lang="cs-CZ" sz="1200" u="sng" dirty="0">
                <a:latin typeface="+mj-lt"/>
                <a:ea typeface="+mj-ea"/>
                <a:cs typeface="+mj-cs"/>
              </a:rPr>
              <a:t>celkového počtu přihlášek ku počtu nabízených míst </a:t>
            </a:r>
            <a:r>
              <a:rPr lang="cs-CZ" sz="1200" dirty="0">
                <a:latin typeface="+mj-lt"/>
                <a:ea typeface="+mj-ea"/>
                <a:cs typeface="+mj-cs"/>
              </a:rPr>
              <a:t>v jednotlivých oborech vzdělání.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1200" dirty="0">
                <a:latin typeface="+mj-lt"/>
                <a:ea typeface="+mj-ea"/>
                <a:cs typeface="+mj-cs"/>
              </a:rPr>
              <a:t>Obor vzdělání Kosmetické služby má tento poměr nejvyšší. Na jedno nabízené místo bylo podáno téměř šest přihlášek.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5D5AE800-E0A3-E453-F6EE-6D99AE5AA1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cs-CZ"/>
              <a:t>listopad 2025</a:t>
            </a:r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75FF2A10-7CFD-EE20-F4FC-FD32E10F16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E028D15D-64AC-7401-C836-BDBAD77352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5C5083-87D1-440D-B016-5A5C43E82793}" type="slidenum">
              <a:rPr lang="cs-CZ" smtClean="0"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103600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642E8EB-3061-3C62-50A8-21898997CD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0270" y="953325"/>
            <a:ext cx="9603275" cy="875476"/>
          </a:xfrm>
        </p:spPr>
        <p:txBody>
          <a:bodyPr>
            <a:normAutofit/>
          </a:bodyPr>
          <a:lstStyle/>
          <a:p>
            <a:pPr algn="ctr"/>
            <a:r>
              <a:rPr lang="cs-CZ" sz="2000" b="1" dirty="0"/>
              <a:t>Školy – obory dle počtu přihlášek s prioritou 1 </a:t>
            </a:r>
            <a:br>
              <a:rPr lang="cs-CZ" sz="1800" dirty="0"/>
            </a:br>
            <a:r>
              <a:rPr lang="cs-CZ" sz="1800" dirty="0"/>
              <a:t>(1. kolo přijímacího řízení pro školní rok 2025/2026, bez oborů víceletých gymnázií a nástaveb)</a:t>
            </a:r>
          </a:p>
        </p:txBody>
      </p:sp>
      <p:pic>
        <p:nvPicPr>
          <p:cNvPr id="5" name="Zástupný obsah 4">
            <a:extLst>
              <a:ext uri="{FF2B5EF4-FFF2-40B4-BE49-F238E27FC236}">
                <a16:creationId xmlns:a16="http://schemas.microsoft.com/office/drawing/2014/main" id="{6FAA9950-7EE7-6DD1-40DF-6D943CCE6B6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130300" y="2397911"/>
            <a:ext cx="9602788" cy="2841641"/>
          </a:xfrm>
        </p:spPr>
      </p:pic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77AE2767-E036-2010-8B17-B0DC7CA642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cs-CZ"/>
              <a:t>listopad 2025</a:t>
            </a:r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9463DA33-302C-E498-7203-2D04A182C0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CDCF120A-EECF-50F6-ED7B-862C98AD47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5C5083-87D1-440D-B016-5A5C43E82793}" type="slidenum">
              <a:rPr lang="cs-CZ" smtClean="0"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065475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94378C7-77ED-AC59-303A-656B4D1C8B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0270" y="785191"/>
            <a:ext cx="9603275" cy="1043610"/>
          </a:xfrm>
        </p:spPr>
        <p:txBody>
          <a:bodyPr>
            <a:normAutofit fontScale="90000"/>
          </a:bodyPr>
          <a:lstStyle/>
          <a:p>
            <a:pPr algn="ctr"/>
            <a:r>
              <a:rPr lang="cs-CZ" sz="2200" b="1" dirty="0"/>
              <a:t>Obory - školy dle indexu priority </a:t>
            </a:r>
            <a:br>
              <a:rPr lang="cs-CZ" sz="2000" dirty="0"/>
            </a:br>
            <a:r>
              <a:rPr lang="cs-CZ" sz="2000" dirty="0"/>
              <a:t>(1. kolo přijímacího řízení pro školní rok 2025/2026, bez oborů víceletých gymnázií a nástaveb)</a:t>
            </a:r>
            <a:br>
              <a:rPr kumimoji="0" lang="cs-CZ" sz="3200" b="0" i="0" u="none" strike="noStrike" kern="1200" cap="none" spc="0" normalizeH="0" baseline="0" noProof="0" dirty="0">
                <a:ln>
                  <a:noFill/>
                </a:ln>
                <a:solidFill>
                  <a:srgbClr val="030452"/>
                </a:solidFill>
                <a:effectLst/>
                <a:uLnTx/>
                <a:uFillTx/>
                <a:latin typeface="Franklin Gothic Book"/>
                <a:ea typeface="+mn-ea"/>
                <a:cs typeface="+mn-cs"/>
              </a:rPr>
            </a:br>
            <a:endParaRPr lang="cs-CZ" dirty="0"/>
          </a:p>
        </p:txBody>
      </p:sp>
      <p:pic>
        <p:nvPicPr>
          <p:cNvPr id="5" name="Zástupný obsah 4">
            <a:extLst>
              <a:ext uri="{FF2B5EF4-FFF2-40B4-BE49-F238E27FC236}">
                <a16:creationId xmlns:a16="http://schemas.microsoft.com/office/drawing/2014/main" id="{E9057BB3-49C7-E90B-22CA-97BCC26C5BB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129813" y="1906301"/>
            <a:ext cx="9602788" cy="2787906"/>
          </a:xfrm>
        </p:spPr>
      </p:pic>
      <p:sp>
        <p:nvSpPr>
          <p:cNvPr id="7" name="TextovéPole 6">
            <a:extLst>
              <a:ext uri="{FF2B5EF4-FFF2-40B4-BE49-F238E27FC236}">
                <a16:creationId xmlns:a16="http://schemas.microsoft.com/office/drawing/2014/main" id="{989C1939-CFCC-1B53-610C-986C2BF8B8A3}"/>
              </a:ext>
            </a:extLst>
          </p:cNvPr>
          <p:cNvSpPr txBox="1"/>
          <p:nvPr/>
        </p:nvSpPr>
        <p:spPr>
          <a:xfrm>
            <a:off x="996883" y="4771707"/>
            <a:ext cx="9669729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1200" dirty="0">
                <a:latin typeface="+mj-lt"/>
                <a:ea typeface="+mj-ea"/>
                <a:cs typeface="+mj-cs"/>
              </a:rPr>
              <a:t>Index priority je vypočítán jako podíl počtu přihlášek s prioritou 1 ku počtu nabízených míst.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1200" dirty="0">
                <a:latin typeface="+mj-lt"/>
                <a:ea typeface="+mj-ea"/>
                <a:cs typeface="+mj-cs"/>
              </a:rPr>
              <a:t>Obor vzdělání Užitá malba ve </a:t>
            </a:r>
            <a:r>
              <a:rPr lang="pl-PL" sz="1200" dirty="0">
                <a:latin typeface="+mj-lt"/>
                <a:ea typeface="+mj-ea"/>
                <a:cs typeface="+mj-cs"/>
              </a:rPr>
              <a:t>SUPŠ sochařské a kamenické, Hořice má index priority největší. Jedná se o obor vzdělání, do kterého je nejmenší šance na přijetí.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4114E527-0322-6A3E-CC0C-3A62BE997F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cs-CZ"/>
              <a:t>listopad 2025</a:t>
            </a:r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6A8760E1-0AB7-7BAD-D2C5-0BBBDE0700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BD264A51-49E2-FBBD-8995-8CA63206D0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5C5083-87D1-440D-B016-5A5C43E82793}" type="slidenum">
              <a:rPr lang="cs-CZ" smtClean="0"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770780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5319B40-5A64-4F9F-528A-AB42B8AAC9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0270" y="953324"/>
            <a:ext cx="9603275" cy="438331"/>
          </a:xfrm>
        </p:spPr>
        <p:txBody>
          <a:bodyPr>
            <a:normAutofit/>
          </a:bodyPr>
          <a:lstStyle/>
          <a:p>
            <a:pPr algn="ctr"/>
            <a:r>
              <a:rPr lang="cs-CZ" sz="2000" b="1" dirty="0"/>
              <a:t>Nové obory od školního roku 2025/2026</a:t>
            </a:r>
          </a:p>
        </p:txBody>
      </p:sp>
      <p:pic>
        <p:nvPicPr>
          <p:cNvPr id="5" name="Zástupný obsah 4">
            <a:extLst>
              <a:ext uri="{FF2B5EF4-FFF2-40B4-BE49-F238E27FC236}">
                <a16:creationId xmlns:a16="http://schemas.microsoft.com/office/drawing/2014/main" id="{33DA1382-5CCB-8746-5325-F1EF220A437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130300" y="2255505"/>
            <a:ext cx="9602788" cy="2346990"/>
          </a:xfrm>
        </p:spPr>
      </p:pic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70C344E1-422C-709B-5285-40EF090CC1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cs-CZ"/>
              <a:t>listopad 2025</a:t>
            </a:r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319C2F66-4250-FE64-7819-FE4CAC8886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D056C410-8125-FA28-44F4-1CDF8E40B9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5C5083-87D1-440D-B016-5A5C43E82793}" type="slidenum">
              <a:rPr lang="cs-CZ" smtClean="0"/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6481399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F44A2DE-CCD6-15AE-36DD-62722208F4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0270" y="953324"/>
            <a:ext cx="9603275" cy="573818"/>
          </a:xfrm>
        </p:spPr>
        <p:txBody>
          <a:bodyPr>
            <a:noAutofit/>
          </a:bodyPr>
          <a:lstStyle/>
          <a:p>
            <a:pPr algn="ctr"/>
            <a:r>
              <a:rPr lang="cs-CZ" sz="2000" b="1" dirty="0"/>
              <a:t>Předpokládané změny od školního roku 2026/2027 </a:t>
            </a:r>
            <a:br>
              <a:rPr lang="cs-CZ" sz="2000" b="1" dirty="0"/>
            </a:br>
            <a:endParaRPr lang="cs-CZ" sz="2000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72C79ACA-744C-4E7C-201A-F9F029F64C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30270" y="1999716"/>
            <a:ext cx="9603275" cy="3685092"/>
          </a:xfrm>
        </p:spPr>
        <p:txBody>
          <a:bodyPr>
            <a:normAutofit fontScale="92500" lnSpcReduction="20000"/>
          </a:bodyPr>
          <a:lstStyle/>
          <a:p>
            <a:pPr marL="457200" lvl="1" indent="0">
              <a:buNone/>
            </a:pPr>
            <a:r>
              <a:rPr lang="cs-CZ" sz="1700" dirty="0">
                <a:solidFill>
                  <a:srgbClr val="FF0000"/>
                </a:solidFill>
              </a:rPr>
              <a:t>Již schváleno MŠMT:</a:t>
            </a:r>
            <a:endParaRPr lang="cs-CZ" sz="1700" dirty="0"/>
          </a:p>
          <a:p>
            <a:pPr>
              <a:buFont typeface="Wingdings" panose="05000000000000000000" pitchFamily="2" charset="2"/>
              <a:buChar char="ü"/>
            </a:pPr>
            <a:r>
              <a:rPr lang="cs-CZ" sz="1700" b="1" dirty="0"/>
              <a:t>Lepařovo gymnázium, Jičín, Jiráskova 30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cs-CZ" sz="1700" dirty="0"/>
              <a:t>zápis oboru vzdělání 79-42-K/41 Gymnázium se sportovní přípravou</a:t>
            </a:r>
          </a:p>
          <a:p>
            <a:pPr lvl="1">
              <a:buFont typeface="Wingdings" panose="05000000000000000000" pitchFamily="2" charset="2"/>
              <a:buChar char="ü"/>
            </a:pPr>
            <a:endParaRPr lang="cs-CZ" sz="1800" dirty="0">
              <a:solidFill>
                <a:srgbClr val="FF0000"/>
              </a:solidFill>
            </a:endParaRPr>
          </a:p>
          <a:p>
            <a:pPr lvl="1">
              <a:buFont typeface="Wingdings" panose="05000000000000000000" pitchFamily="2" charset="2"/>
              <a:buChar char="ü"/>
            </a:pPr>
            <a:endParaRPr lang="cs-CZ" sz="1800" dirty="0">
              <a:solidFill>
                <a:srgbClr val="FF0000"/>
              </a:solidFill>
            </a:endParaRPr>
          </a:p>
          <a:p>
            <a:pPr marL="457200" lvl="1" indent="0">
              <a:buNone/>
            </a:pPr>
            <a:r>
              <a:rPr lang="cs-CZ" sz="1800" dirty="0">
                <a:solidFill>
                  <a:srgbClr val="FF0000"/>
                </a:solidFill>
              </a:rPr>
              <a:t>Ještě není schváleno MŠMT:</a:t>
            </a:r>
            <a:endParaRPr lang="cs-CZ" sz="1700" dirty="0">
              <a:solidFill>
                <a:srgbClr val="FF0000"/>
              </a:solidFill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cs-CZ" sz="1700" b="1" dirty="0"/>
              <a:t>Zemědělská akademie a Gymnázium Hořice - střední škola a vyšší odborná škola, příspěvková organizace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cs-CZ" sz="1700" dirty="0"/>
              <a:t> zápis oboru vzdělání 79-41-K/41 Gymnázium</a:t>
            </a:r>
          </a:p>
          <a:p>
            <a:pPr marL="457200" lvl="1" indent="0">
              <a:buNone/>
            </a:pPr>
            <a:endParaRPr lang="cs-CZ" sz="1700" dirty="0"/>
          </a:p>
          <a:p>
            <a:pPr>
              <a:buFont typeface="Wingdings" panose="05000000000000000000" pitchFamily="2" charset="2"/>
              <a:buChar char="ü"/>
            </a:pPr>
            <a:r>
              <a:rPr lang="cs-CZ" sz="1700" b="1" dirty="0"/>
              <a:t>Gymnázium a Střední odborná škola pedagogická, Nová Paka, Kumburská 740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cs-CZ" sz="1700" dirty="0"/>
              <a:t>zápis oboru vzdělání 78-42-M/03 Pedagogické lyceum</a:t>
            </a:r>
          </a:p>
          <a:p>
            <a:pPr marL="457200" lvl="1" indent="0">
              <a:buNone/>
            </a:pPr>
            <a:endParaRPr lang="cs-CZ" sz="1700" dirty="0"/>
          </a:p>
          <a:p>
            <a:pPr>
              <a:buFont typeface="Wingdings" panose="05000000000000000000" pitchFamily="2" charset="2"/>
              <a:buChar char="ü"/>
            </a:pPr>
            <a:r>
              <a:rPr lang="cs-CZ" sz="1700" b="1" dirty="0"/>
              <a:t>Krkonošské gymnázium a Střední odborná škola (Vrchlabí)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cs-CZ" sz="1700" dirty="0"/>
              <a:t>zápis oboru vzdělání 53-41-H/01 Ošetřovatel - dálková forma</a:t>
            </a:r>
          </a:p>
          <a:p>
            <a:pPr marL="457200" lvl="1" indent="0">
              <a:buNone/>
            </a:pPr>
            <a:endParaRPr lang="cs-CZ" sz="1700" dirty="0"/>
          </a:p>
          <a:p>
            <a:pPr marL="457200" lvl="1" indent="0">
              <a:buNone/>
            </a:pPr>
            <a:endParaRPr lang="cs-CZ" sz="1700" dirty="0"/>
          </a:p>
          <a:p>
            <a:pPr marL="0" indent="0">
              <a:buNone/>
            </a:pPr>
            <a:endParaRPr lang="cs-CZ" sz="2100" dirty="0"/>
          </a:p>
          <a:p>
            <a:pPr lvl="1"/>
            <a:endParaRPr lang="cs-CZ" sz="1600" i="0" u="none" strike="noStrike" dirty="0">
              <a:solidFill>
                <a:srgbClr val="000000"/>
              </a:solidFill>
              <a:effectLst/>
              <a:latin typeface="Calibri" panose="020F0502020204030204" pitchFamily="34" charset="0"/>
            </a:endParaRP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CB3488B0-91CD-7241-D082-9AA7D7FF68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cs-CZ"/>
              <a:t>listopad 2025</a:t>
            </a:r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B71CDC85-F3A6-6682-BB32-F2D52AE519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9FCC671C-2A58-5113-E717-1E61CBA516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5C5083-87D1-440D-B016-5A5C43E82793}" type="slidenum">
              <a:rPr lang="cs-CZ" smtClean="0"/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13792339"/>
      </p:ext>
    </p:extLst>
  </p:cSld>
  <p:clrMapOvr>
    <a:masterClrMapping/>
  </p:clrMapOvr>
</p:sld>
</file>

<file path=ppt/theme/theme1.xml><?xml version="1.0" encoding="utf-8"?>
<a:theme xmlns:a="http://schemas.openxmlformats.org/drawingml/2006/main" name="Motiv1">
  <a:themeElements>
    <a:clrScheme name="Vlastní 5">
      <a:dk1>
        <a:srgbClr val="030452"/>
      </a:dk1>
      <a:lt1>
        <a:sysClr val="window" lastClr="FFFFFF"/>
      </a:lt1>
      <a:dk2>
        <a:srgbClr val="44546A"/>
      </a:dk2>
      <a:lt2>
        <a:srgbClr val="E7E6E6"/>
      </a:lt2>
      <a:accent1>
        <a:srgbClr val="F8263E"/>
      </a:accent1>
      <a:accent2>
        <a:srgbClr val="030452"/>
      </a:accent2>
      <a:accent3>
        <a:srgbClr val="7F7F7F"/>
      </a:accent3>
      <a:accent4>
        <a:srgbClr val="70AD47"/>
      </a:accent4>
      <a:accent5>
        <a:srgbClr val="FFC000"/>
      </a:accent5>
      <a:accent6>
        <a:srgbClr val="C490AA"/>
      </a:accent6>
      <a:hlink>
        <a:srgbClr val="0563C1"/>
      </a:hlink>
      <a:folHlink>
        <a:srgbClr val="954F72"/>
      </a:folHlink>
    </a:clrScheme>
    <a:fontScheme name="Vlastní 2">
      <a:majorFont>
        <a:latin typeface="Franklin Gothic Demi"/>
        <a:ea typeface=""/>
        <a:cs typeface=""/>
      </a:majorFont>
      <a:minorFont>
        <a:latin typeface="Franklin Gothic Book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otiv1" id="{DE84DDEE-C355-432A-8933-5D1705672AA1}" vid="{7424F820-BA47-49AE-980C-9B87A37F9F81}"/>
    </a:ext>
  </a:extLst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Vlastní 5">
    <a:dk1>
      <a:srgbClr val="030452"/>
    </a:dk1>
    <a:lt1>
      <a:sysClr val="window" lastClr="FFFFFF"/>
    </a:lt1>
    <a:dk2>
      <a:srgbClr val="44546A"/>
    </a:dk2>
    <a:lt2>
      <a:srgbClr val="E7E6E6"/>
    </a:lt2>
    <a:accent1>
      <a:srgbClr val="F8263E"/>
    </a:accent1>
    <a:accent2>
      <a:srgbClr val="030452"/>
    </a:accent2>
    <a:accent3>
      <a:srgbClr val="7F7F7F"/>
    </a:accent3>
    <a:accent4>
      <a:srgbClr val="70AD47"/>
    </a:accent4>
    <a:accent5>
      <a:srgbClr val="FFC000"/>
    </a:accent5>
    <a:accent6>
      <a:srgbClr val="C490AA"/>
    </a:accent6>
    <a:hlink>
      <a:srgbClr val="0563C1"/>
    </a:hlink>
    <a:folHlink>
      <a:srgbClr val="954F72"/>
    </a:folHlink>
  </a:clrScheme>
</a:themeOverride>
</file>

<file path=ppt/theme/themeOverride2.xml><?xml version="1.0" encoding="utf-8"?>
<a:themeOverride xmlns:a="http://schemas.openxmlformats.org/drawingml/2006/main">
  <a:clrScheme name="Vlastní 5">
    <a:dk1>
      <a:srgbClr val="030452"/>
    </a:dk1>
    <a:lt1>
      <a:sysClr val="window" lastClr="FFFFFF"/>
    </a:lt1>
    <a:dk2>
      <a:srgbClr val="44546A"/>
    </a:dk2>
    <a:lt2>
      <a:srgbClr val="E7E6E6"/>
    </a:lt2>
    <a:accent1>
      <a:srgbClr val="F8263E"/>
    </a:accent1>
    <a:accent2>
      <a:srgbClr val="030452"/>
    </a:accent2>
    <a:accent3>
      <a:srgbClr val="7F7F7F"/>
    </a:accent3>
    <a:accent4>
      <a:srgbClr val="70AD47"/>
    </a:accent4>
    <a:accent5>
      <a:srgbClr val="FFC000"/>
    </a:accent5>
    <a:accent6>
      <a:srgbClr val="C490AA"/>
    </a:accent6>
    <a:hlink>
      <a:srgbClr val="0563C1"/>
    </a:hlink>
    <a:folHlink>
      <a:srgbClr val="954F7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3240</TotalTime>
  <Words>1853</Words>
  <Application>Microsoft Office PowerPoint</Application>
  <PresentationFormat>Širokoúhlá obrazovka</PresentationFormat>
  <Paragraphs>228</Paragraphs>
  <Slides>26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26</vt:i4>
      </vt:variant>
    </vt:vector>
  </HeadingPairs>
  <TitlesOfParts>
    <vt:vector size="32" baseType="lpstr">
      <vt:lpstr>Arial</vt:lpstr>
      <vt:lpstr>Calibri</vt:lpstr>
      <vt:lpstr>Franklin Gothic Book</vt:lpstr>
      <vt:lpstr>Franklin Gothic Demi</vt:lpstr>
      <vt:lpstr>Wingdings</vt:lpstr>
      <vt:lpstr>Motiv1</vt:lpstr>
      <vt:lpstr>Informace k přijímacímu řízení na SŠ ve šk. roce 2025/2026  (tj. přijetí od 1. 9. 2026)</vt:lpstr>
      <vt:lpstr>Vývoj počtu živě narozených dětí v KHK</vt:lpstr>
      <vt:lpstr>Přihlášky na SŠ - podíly počtu přihlášek v 1. kole přijímacího řízení na SŠ v roce 2025 v KHK do denní formy vzdělávání dle kategorií oborů  (údaje bez víceletých gymnázií a nástaveb) </vt:lpstr>
      <vt:lpstr>Obory vzdělání SŠ v KHK s největším celkovým počtem přihlášek</vt:lpstr>
      <vt:lpstr>Nejžádanější obory v KHK dle indexu poptávky</vt:lpstr>
      <vt:lpstr>Školy – obory dle počtu přihlášek s prioritou 1  (1. kolo přijímacího řízení pro školní rok 2025/2026, bez oborů víceletých gymnázií a nástaveb)</vt:lpstr>
      <vt:lpstr>Obory - školy dle indexu priority  (1. kolo přijímacího řízení pro školní rok 2025/2026, bez oborů víceletých gymnázií a nástaveb) </vt:lpstr>
      <vt:lpstr>Nové obory od školního roku 2025/2026</vt:lpstr>
      <vt:lpstr>Předpokládané změny od školního roku 2026/2027  </vt:lpstr>
      <vt:lpstr>Přijímací řízení na střední školy – informace pro veřejnost (Cermat)</vt:lpstr>
      <vt:lpstr>Přijímací řízení na střední školy – informace pro veřejnost o oborech</vt:lpstr>
      <vt:lpstr>Kritéria přijímacího řízení </vt:lpstr>
      <vt:lpstr>Způsob podání přihlášky</vt:lpstr>
      <vt:lpstr>Kam podat přihlášku - jak správně odhadnout šanci na přijetí?</vt:lpstr>
      <vt:lpstr>Další novinky</vt:lpstr>
      <vt:lpstr>Cizinci dle § 20, odst. 4 ŠZ</vt:lpstr>
      <vt:lpstr>Cizinci dle § 20, odst. 4 ŠZ</vt:lpstr>
      <vt:lpstr>Harmonogram přijímacího řízení – 1. kolo přijímacího řízení</vt:lpstr>
      <vt:lpstr>Harmonogram přijímacího řízení – 2. kolo přijímacího řízení</vt:lpstr>
      <vt:lpstr>Odvolání</vt:lpstr>
      <vt:lpstr>Odvolací důvody, kterým nemůže být vyhověno – 1/2</vt:lpstr>
      <vt:lpstr>Odvolací důvody, kterým nemůže být vyhověno – 2/2</vt:lpstr>
      <vt:lpstr>Vzdání se práva přijetí</vt:lpstr>
      <vt:lpstr>Nejčastější chyby/problémy</vt:lpstr>
      <vt:lpstr>Kontakty</vt:lpstr>
      <vt:lpstr>Děkuji za pozornost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Vaníček Lukáš Bc.</dc:creator>
  <cp:lastModifiedBy>Koldrtová Renáta Mgr.</cp:lastModifiedBy>
  <cp:revision>42</cp:revision>
  <dcterms:created xsi:type="dcterms:W3CDTF">2023-08-02T07:28:08Z</dcterms:created>
  <dcterms:modified xsi:type="dcterms:W3CDTF">2025-11-18T11:34:23Z</dcterms:modified>
</cp:coreProperties>
</file>